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Black"/>
      <p:bold r:id="rId36"/>
      <p:boldItalic r:id="rId37"/>
    </p:embeddedFont>
    <p:embeddedFont>
      <p:font typeface="Roboto"/>
      <p:regular r:id="rId38"/>
      <p:bold r:id="rId39"/>
      <p:italic r:id="rId40"/>
      <p:boldItalic r:id="rId41"/>
    </p:embeddedFont>
    <p:embeddedFont>
      <p:font typeface="Roboto Medium"/>
      <p:regular r:id="rId42"/>
      <p:bold r:id="rId43"/>
      <p:italic r:id="rId44"/>
      <p:boldItalic r:id="rId45"/>
    </p:embeddedFon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0" roundtripDataSignature="AMtx7mjVGCpbv+0FICNBWRpxK1yleSeq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52287F-9374-40D2-A12D-E6D579D39A0A}">
  <a:tblStyle styleId="{5052287F-9374-40D2-A12D-E6D579D39A0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Medium-regular.fntdata"/><Relationship Id="rId41" Type="http://schemas.openxmlformats.org/officeDocument/2006/relationships/font" Target="fonts/Roboto-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ProximaNova-regular.fntdata"/><Relationship Id="rId45"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2ce3916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72ce3916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9e4e3da0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39e4e3da0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9e4e3da02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39e4e3da0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6: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16: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200"/>
              <a:buFont typeface="Calibri"/>
              <a:buNone/>
            </a:pPr>
            <a:r>
              <a:t/>
            </a:r>
            <a:endParaRPr b="0" sz="1200" strike="noStrike">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9e4e3da02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39e4e3da0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9e4e3da02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39e4e3da0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9e4e3da02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39e4e3da0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2528fef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72528fef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2528fef9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72528fef9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2528fef9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72528fef9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2528fef9c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72528fef9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2528fef9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72528fef9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15875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45720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8" name="Google Shape;4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58" name="Shape 58"/>
        <p:cNvGrpSpPr/>
        <p:nvPr/>
      </p:nvGrpSpPr>
      <p:grpSpPr>
        <a:xfrm>
          <a:off x="0" y="0"/>
          <a:ext cx="0" cy="0"/>
          <a:chOff x="0" y="0"/>
          <a:chExt cx="0" cy="0"/>
        </a:xfrm>
      </p:grpSpPr>
      <p:sp>
        <p:nvSpPr>
          <p:cNvPr id="59" name="Google Shape;59;g272528fef9c_0_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g272528fef9c_0_9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g272528fef9c_0_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6" name="Google Shape;7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0" name="Google Shape;8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3" name="Google Shape;8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 name="Google Shape;1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89" name="Google Shape;8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2" name="Google Shape;92;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3" name="Google Shape;9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6" name="Shape 96"/>
        <p:cNvGrpSpPr/>
        <p:nvPr/>
      </p:nvGrpSpPr>
      <p:grpSpPr>
        <a:xfrm>
          <a:off x="0" y="0"/>
          <a:ext cx="0" cy="0"/>
          <a:chOff x="0" y="0"/>
          <a:chExt cx="0" cy="0"/>
        </a:xfrm>
      </p:grpSpPr>
      <p:sp>
        <p:nvSpPr>
          <p:cNvPr id="97" name="Google Shape;97;p45"/>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3900"/>
              <a:buNone/>
              <a:defRPr sz="5200">
                <a:latin typeface="Roboto"/>
                <a:ea typeface="Roboto"/>
                <a:cs typeface="Roboto"/>
                <a:sym typeface="Roboto"/>
              </a:defRPr>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p:txBody>
      </p:sp>
      <p:sp>
        <p:nvSpPr>
          <p:cNvPr id="98" name="Google Shape;98;p45"/>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2100"/>
              <a:buNone/>
              <a:defRPr sz="2800">
                <a:latin typeface="Roboto"/>
                <a:ea typeface="Roboto"/>
                <a:cs typeface="Roboto"/>
                <a:sym typeface="Roboto"/>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99" name="Google Shape;99;p4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100" name="Shape 100"/>
        <p:cNvGrpSpPr/>
        <p:nvPr/>
      </p:nvGrpSpPr>
      <p:grpSpPr>
        <a:xfrm>
          <a:off x="0" y="0"/>
          <a:ext cx="0" cy="0"/>
          <a:chOff x="0" y="0"/>
          <a:chExt cx="0" cy="0"/>
        </a:xfrm>
      </p:grpSpPr>
      <p:pic>
        <p:nvPicPr>
          <p:cNvPr descr="A close up of a logo&#10;&#10;Description generated with high confidence" id="101" name="Google Shape;101;g239e4e3da02_0_28"/>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pic>
        <p:nvPicPr>
          <p:cNvPr descr="A picture containing colorful, colored&#10;&#10;Description generated with very high confidence" id="102" name="Google Shape;102;g239e4e3da02_0_28"/>
          <p:cNvPicPr preferRelativeResize="0"/>
          <p:nvPr/>
        </p:nvPicPr>
        <p:blipFill rotWithShape="1">
          <a:blip r:embed="rId3">
            <a:alphaModFix/>
          </a:blip>
          <a:srcRect b="37530" l="0" r="0" t="55600"/>
          <a:stretch/>
        </p:blipFill>
        <p:spPr>
          <a:xfrm>
            <a:off x="0" y="4849200"/>
            <a:ext cx="9144000" cy="294300"/>
          </a:xfrm>
          <a:prstGeom prst="rect">
            <a:avLst/>
          </a:prstGeom>
          <a:noFill/>
          <a:ln>
            <a:noFill/>
          </a:ln>
        </p:spPr>
      </p:pic>
      <p:sp>
        <p:nvSpPr>
          <p:cNvPr id="103" name="Google Shape;103;g239e4e3da02_0_28"/>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4" name="Google Shape;104;g239e4e3da02_0_28"/>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5" name="Google Shape;105;g239e4e3da02_0_28"/>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106" name="Google Shape;106;g239e4e3da02_0_28"/>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Font typeface="Calibri"/>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latin typeface="Roboto"/>
                <a:ea typeface="Roboto"/>
                <a:cs typeface="Roboto"/>
                <a:sym typeface="Roboto"/>
              </a:defRPr>
            </a:lvl1pPr>
            <a:lvl2pPr indent="-317500" lvl="1" marL="914400" algn="l">
              <a:lnSpc>
                <a:spcPct val="115000"/>
              </a:lnSpc>
              <a:spcBef>
                <a:spcPts val="1200"/>
              </a:spcBef>
              <a:spcAft>
                <a:spcPts val="0"/>
              </a:spcAft>
              <a:buClr>
                <a:schemeClr val="dk1"/>
              </a:buClr>
              <a:buSzPts val="1400"/>
              <a:buChar char="○"/>
              <a:defRPr/>
            </a:lvl2pPr>
            <a:lvl3pPr indent="-317500" lvl="2" marL="1371600" algn="l">
              <a:lnSpc>
                <a:spcPct val="115000"/>
              </a:lnSpc>
              <a:spcBef>
                <a:spcPts val="1200"/>
              </a:spcBef>
              <a:spcAft>
                <a:spcPts val="0"/>
              </a:spcAft>
              <a:buClr>
                <a:schemeClr val="dk1"/>
              </a:buClr>
              <a:buSzPts val="1400"/>
              <a:buChar char="■"/>
              <a:defRPr/>
            </a:lvl3pPr>
            <a:lvl4pPr indent="-317500" lvl="3" marL="1828800" algn="l">
              <a:lnSpc>
                <a:spcPct val="115000"/>
              </a:lnSpc>
              <a:spcBef>
                <a:spcPts val="1200"/>
              </a:spcBef>
              <a:spcAft>
                <a:spcPts val="0"/>
              </a:spcAft>
              <a:buClr>
                <a:schemeClr val="dk1"/>
              </a:buClr>
              <a:buSzPts val="1400"/>
              <a:buChar char="●"/>
              <a:defRPr/>
            </a:lvl4pPr>
            <a:lvl5pPr indent="-317500" lvl="4" marL="2286000" algn="l">
              <a:lnSpc>
                <a:spcPct val="115000"/>
              </a:lnSpc>
              <a:spcBef>
                <a:spcPts val="1200"/>
              </a:spcBef>
              <a:spcAft>
                <a:spcPts val="0"/>
              </a:spcAft>
              <a:buClr>
                <a:schemeClr val="dk1"/>
              </a:buClr>
              <a:buSzPts val="1400"/>
              <a:buChar char="○"/>
              <a:defRPr/>
            </a:lvl5pPr>
            <a:lvl6pPr indent="-317500" lvl="5" marL="2743200" algn="l">
              <a:lnSpc>
                <a:spcPct val="115000"/>
              </a:lnSpc>
              <a:spcBef>
                <a:spcPts val="1200"/>
              </a:spcBef>
              <a:spcAft>
                <a:spcPts val="0"/>
              </a:spcAft>
              <a:buClr>
                <a:schemeClr val="dk1"/>
              </a:buClr>
              <a:buSzPts val="1400"/>
              <a:buChar char="■"/>
              <a:defRPr/>
            </a:lvl6pPr>
            <a:lvl7pPr indent="-317500" lvl="6" marL="3200400" algn="l">
              <a:lnSpc>
                <a:spcPct val="115000"/>
              </a:lnSpc>
              <a:spcBef>
                <a:spcPts val="1200"/>
              </a:spcBef>
              <a:spcAft>
                <a:spcPts val="0"/>
              </a:spcAft>
              <a:buClr>
                <a:schemeClr val="dk1"/>
              </a:buClr>
              <a:buSzPts val="1400"/>
              <a:buChar char="●"/>
              <a:defRPr/>
            </a:lvl7pPr>
            <a:lvl8pPr indent="-317500" lvl="7" marL="3657600" algn="l">
              <a:lnSpc>
                <a:spcPct val="115000"/>
              </a:lnSpc>
              <a:spcBef>
                <a:spcPts val="1200"/>
              </a:spcBef>
              <a:spcAft>
                <a:spcPts val="0"/>
              </a:spcAft>
              <a:buClr>
                <a:schemeClr val="dk1"/>
              </a:buClr>
              <a:buSzPts val="1400"/>
              <a:buChar char="○"/>
              <a:defRPr/>
            </a:lvl8pPr>
            <a:lvl9pPr indent="-317500" lvl="8" marL="4114800" algn="l">
              <a:lnSpc>
                <a:spcPct val="115000"/>
              </a:lnSpc>
              <a:spcBef>
                <a:spcPts val="1200"/>
              </a:spcBef>
              <a:spcAft>
                <a:spcPts val="1200"/>
              </a:spcAft>
              <a:buClr>
                <a:schemeClr val="dk1"/>
              </a:buClr>
              <a:buSzPts val="1400"/>
              <a:buChar char="■"/>
              <a:defRPr/>
            </a:lvl9pPr>
          </a:lstStyle>
          <a:p/>
        </p:txBody>
      </p:sp>
      <p:sp>
        <p:nvSpPr>
          <p:cNvPr id="22" name="Google Shape;2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888888"/>
              </a:buClr>
              <a:buSzPts val="1200"/>
              <a:buFont typeface="Calibri"/>
              <a:buNone/>
              <a:defRPr b="0" i="0" sz="9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8" name="Google Shape;38;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44" name="Google Shape;4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9"/>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1" name="Google Shape;5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2" name="Google Shape;5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3" name="Google Shape;53;p24"/>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forms.gle/YDWLEoCL7apATTAU8"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6.jp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1.png"/></Relationships>
</file>

<file path=ppt/slides/_rels/slide28.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5.png"/><Relationship Id="rId12"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29.png"/><Relationship Id="rId8"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12" name="Google Shape;11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113" name="Google Shape;113;p12"/>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14" name="Google Shape;114;p12"/>
          <p:cNvPicPr preferRelativeResize="0"/>
          <p:nvPr/>
        </p:nvPicPr>
        <p:blipFill rotWithShape="1">
          <a:blip r:embed="rId4">
            <a:alphaModFix/>
          </a:blip>
          <a:srcRect b="0" l="0" r="0" t="0"/>
          <a:stretch/>
        </p:blipFill>
        <p:spPr>
          <a:xfrm>
            <a:off x="2504600" y="600288"/>
            <a:ext cx="4134799" cy="2923400"/>
          </a:xfrm>
          <a:prstGeom prst="rect">
            <a:avLst/>
          </a:prstGeom>
          <a:noFill/>
          <a:ln>
            <a:noFill/>
          </a:ln>
        </p:spPr>
      </p:pic>
      <p:pic>
        <p:nvPicPr>
          <p:cNvPr id="115" name="Google Shape;115;p12"/>
          <p:cNvPicPr preferRelativeResize="0"/>
          <p:nvPr/>
        </p:nvPicPr>
        <p:blipFill rotWithShape="1">
          <a:blip r:embed="rId5">
            <a:alphaModFix/>
          </a:blip>
          <a:srcRect b="0" l="0" r="0" t="0"/>
          <a:stretch/>
        </p:blipFill>
        <p:spPr>
          <a:xfrm>
            <a:off x="2200050" y="3386138"/>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84" name="Google Shape;184;p5"/>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185" name="Google Shape;185;p5"/>
          <p:cNvSpPr/>
          <p:nvPr/>
        </p:nvSpPr>
        <p:spPr>
          <a:xfrm>
            <a:off x="359229" y="1142845"/>
            <a:ext cx="8313771" cy="15696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Arial"/>
              <a:buNone/>
            </a:pPr>
            <a:r>
              <a:rPr b="0" i="0" lang="en-US" sz="1600" u="none" cap="none" strike="noStrike">
                <a:solidFill>
                  <a:srgbClr val="222222"/>
                </a:solidFill>
                <a:latin typeface="Roboto"/>
                <a:ea typeface="Roboto"/>
                <a:cs typeface="Roboto"/>
                <a:sym typeface="Roboto"/>
              </a:rPr>
              <a:t>Find the list of prime numbers from 2 to 25. So, n=25.</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800"/>
              <a:buFont typeface="Arial"/>
              <a:buNone/>
            </a:pPr>
            <a:r>
              <a:t/>
            </a:r>
            <a:endParaRPr b="1" i="0" sz="16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800"/>
              <a:buFont typeface="Arial"/>
              <a:buNone/>
            </a:pPr>
            <a:r>
              <a:rPr b="1" i="0" lang="en-US" sz="1600" u="none" cap="none" strike="noStrike">
                <a:solidFill>
                  <a:srgbClr val="222222"/>
                </a:solidFill>
                <a:latin typeface="Roboto"/>
                <a:ea typeface="Roboto"/>
                <a:cs typeface="Roboto"/>
                <a:sym typeface="Roboto"/>
              </a:rPr>
              <a:t>Step 1)</a:t>
            </a:r>
            <a:r>
              <a:rPr b="0" i="0" lang="en-US" sz="1600" u="none" cap="none" strike="noStrike">
                <a:solidFill>
                  <a:srgbClr val="222222"/>
                </a:solidFill>
                <a:latin typeface="Roboto"/>
                <a:ea typeface="Roboto"/>
                <a:cs typeface="Roboto"/>
                <a:sym typeface="Roboto"/>
              </a:rPr>
              <a:t> In the first step, we will take a list of numbers from 2 to 25 as we selected n=25.</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1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                       Numbers from 2 to 25</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1"/>
              </a:solidFill>
              <a:latin typeface="Roboto"/>
              <a:ea typeface="Roboto"/>
              <a:cs typeface="Roboto"/>
              <a:sym typeface="Roboto"/>
            </a:endParaRPr>
          </a:p>
        </p:txBody>
      </p:sp>
      <p:sp>
        <p:nvSpPr>
          <p:cNvPr id="186" name="Google Shape;186;p5"/>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187" name="Google Shape;187;p5"/>
          <p:cNvPicPr preferRelativeResize="0"/>
          <p:nvPr/>
        </p:nvPicPr>
        <p:blipFill rotWithShape="1">
          <a:blip r:embed="rId3">
            <a:alphaModFix/>
          </a:blip>
          <a:srcRect b="0" l="0" r="0" t="0"/>
          <a:stretch/>
        </p:blipFill>
        <p:spPr>
          <a:xfrm>
            <a:off x="3061752" y="2700882"/>
            <a:ext cx="2217612" cy="2149026"/>
          </a:xfrm>
          <a:prstGeom prst="rect">
            <a:avLst/>
          </a:prstGeom>
          <a:noFill/>
          <a:ln>
            <a:noFill/>
          </a:ln>
        </p:spPr>
      </p:pic>
      <p:sp>
        <p:nvSpPr>
          <p:cNvPr id="188" name="Google Shape;188;p5"/>
          <p:cNvSpPr txBox="1"/>
          <p:nvPr/>
        </p:nvSpPr>
        <p:spPr>
          <a:xfrm>
            <a:off x="184731" y="539196"/>
            <a:ext cx="99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94" name="Google Shape;194;p6"/>
          <p:cNvSpPr/>
          <p:nvPr/>
        </p:nvSpPr>
        <p:spPr>
          <a:xfrm>
            <a:off x="184736" y="1158809"/>
            <a:ext cx="8520600" cy="1597576"/>
          </a:xfrm>
          <a:prstGeom prst="rect">
            <a:avLst/>
          </a:prstGeom>
          <a:noFill/>
          <a:ln>
            <a:noFill/>
          </a:ln>
        </p:spPr>
        <p:txBody>
          <a:bodyPr anchorCtr="0" anchor="ctr"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Step 2)</a:t>
            </a:r>
            <a:r>
              <a:rPr b="0" i="0" lang="en-US" sz="1600" u="none" cap="none" strike="noStrike">
                <a:solidFill>
                  <a:srgbClr val="222222"/>
                </a:solidFill>
                <a:latin typeface="Roboto"/>
                <a:ea typeface="Roboto"/>
                <a:cs typeface="Roboto"/>
                <a:sym typeface="Roboto"/>
              </a:rPr>
              <a:t> Then we select the smallest number on the list, x. Initially x=2 as it is the smallest prime number. Then we traverse through the list and mark the multiples of 2.</a:t>
            </a:r>
            <a:endParaRPr b="0" i="0" sz="16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600"/>
              <a:buFont typeface="Arial"/>
              <a:buNone/>
            </a:pPr>
            <a:r>
              <a:rPr b="0" i="0" lang="en-US" sz="1600" u="none" cap="none" strike="noStrike">
                <a:solidFill>
                  <a:srgbClr val="222222"/>
                </a:solidFill>
                <a:latin typeface="Roboto"/>
                <a:ea typeface="Roboto"/>
                <a:cs typeface="Roboto"/>
                <a:sym typeface="Roboto"/>
              </a:rPr>
              <a:t>The multiples of 2 for the given value of n is: 4, 6, 8, 10, 12, 14, 16, 18, 20, 22, 24.</a:t>
            </a:r>
            <a:endParaRPr b="0" i="0" sz="1600" u="none" cap="none" strike="noStrike">
              <a:solidFill>
                <a:schemeClr val="dk1"/>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      Eliminated multiples of 2</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1"/>
              </a:solidFill>
              <a:latin typeface="Roboto"/>
              <a:ea typeface="Roboto"/>
              <a:cs typeface="Roboto"/>
              <a:sym typeface="Roboto"/>
            </a:endParaRPr>
          </a:p>
        </p:txBody>
      </p:sp>
      <p:sp>
        <p:nvSpPr>
          <p:cNvPr id="195" name="Google Shape;195;p6"/>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6" name="Google Shape;196;p6"/>
          <p:cNvSpPr txBox="1"/>
          <p:nvPr/>
        </p:nvSpPr>
        <p:spPr>
          <a:xfrm>
            <a:off x="5293427" y="3236523"/>
            <a:ext cx="3452159" cy="88270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1" i="0" lang="en-US" sz="1600" u="none" cap="none" strike="noStrike">
                <a:solidFill>
                  <a:srgbClr val="222222"/>
                </a:solidFill>
                <a:latin typeface="Roboto"/>
                <a:ea typeface="Roboto"/>
                <a:cs typeface="Roboto"/>
                <a:sym typeface="Roboto"/>
              </a:rPr>
              <a:t>Note:</a:t>
            </a:r>
            <a:r>
              <a:rPr b="0" i="0" lang="en-US" sz="1600" u="none" cap="none" strike="noStrike">
                <a:solidFill>
                  <a:srgbClr val="222222"/>
                </a:solidFill>
                <a:latin typeface="Roboto"/>
                <a:ea typeface="Roboto"/>
                <a:cs typeface="Roboto"/>
                <a:sym typeface="Roboto"/>
              </a:rPr>
              <a:t> Blue colour denotes the selected number, and pink colour denotes the eliminated multiples</a:t>
            </a:r>
            <a:endParaRPr b="0" i="0" sz="1100" u="none" cap="none" strike="noStrike">
              <a:solidFill>
                <a:srgbClr val="000000"/>
              </a:solidFill>
              <a:latin typeface="Roboto"/>
              <a:ea typeface="Roboto"/>
              <a:cs typeface="Roboto"/>
              <a:sym typeface="Roboto"/>
            </a:endParaRPr>
          </a:p>
        </p:txBody>
      </p:sp>
      <p:pic>
        <p:nvPicPr>
          <p:cNvPr id="197" name="Google Shape;197;p6"/>
          <p:cNvPicPr preferRelativeResize="0"/>
          <p:nvPr/>
        </p:nvPicPr>
        <p:blipFill rotWithShape="1">
          <a:blip r:embed="rId3">
            <a:alphaModFix/>
          </a:blip>
          <a:srcRect b="0" l="0" r="0" t="0"/>
          <a:stretch/>
        </p:blipFill>
        <p:spPr>
          <a:xfrm>
            <a:off x="1684291" y="2647265"/>
            <a:ext cx="3452159" cy="2293819"/>
          </a:xfrm>
          <a:prstGeom prst="rect">
            <a:avLst/>
          </a:prstGeom>
          <a:noFill/>
          <a:ln>
            <a:noFill/>
          </a:ln>
        </p:spPr>
      </p:pic>
      <p:sp>
        <p:nvSpPr>
          <p:cNvPr id="198" name="Google Shape;198;p6"/>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7"/>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04" name="Google Shape;204;p7"/>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205" name="Google Shape;205;p7"/>
          <p:cNvSpPr/>
          <p:nvPr/>
        </p:nvSpPr>
        <p:spPr>
          <a:xfrm>
            <a:off x="359229" y="871908"/>
            <a:ext cx="8520600" cy="1661953"/>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222222"/>
                </a:solidFill>
                <a:latin typeface="Roboto"/>
                <a:ea typeface="Roboto"/>
                <a:cs typeface="Roboto"/>
                <a:sym typeface="Roboto"/>
              </a:rPr>
              <a:t>Step 3)</a:t>
            </a:r>
            <a:r>
              <a:rPr b="0" i="0" lang="en-US" sz="1400" u="none" cap="none" strike="noStrike">
                <a:solidFill>
                  <a:srgbClr val="222222"/>
                </a:solidFill>
                <a:latin typeface="Roboto"/>
                <a:ea typeface="Roboto"/>
                <a:cs typeface="Roboto"/>
                <a:sym typeface="Roboto"/>
              </a:rPr>
              <a:t> Then we choose the next smallest unmarked number, which is 3, and repeat the last step by marking the multiples of 3.</a:t>
            </a:r>
            <a:endParaRPr b="0" i="0" sz="1400" u="none" cap="none" strike="noStrike">
              <a:solidFill>
                <a:srgbClr val="000000"/>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Roboto"/>
                <a:ea typeface="Roboto"/>
                <a:cs typeface="Roboto"/>
                <a:sym typeface="Roboto"/>
              </a:rPr>
              <a:t>Eliminated multiples of 3</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6" name="Google Shape;206;p7"/>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207" name="Google Shape;207;p7"/>
          <p:cNvPicPr preferRelativeResize="0"/>
          <p:nvPr/>
        </p:nvPicPr>
        <p:blipFill rotWithShape="1">
          <a:blip r:embed="rId3">
            <a:alphaModFix/>
          </a:blip>
          <a:srcRect b="0" l="0" r="0" t="0"/>
          <a:stretch/>
        </p:blipFill>
        <p:spPr>
          <a:xfrm>
            <a:off x="3258726" y="2406371"/>
            <a:ext cx="2941575" cy="1905165"/>
          </a:xfrm>
          <a:prstGeom prst="rect">
            <a:avLst/>
          </a:prstGeom>
          <a:noFill/>
          <a:ln>
            <a:noFill/>
          </a:ln>
        </p:spPr>
      </p:pic>
      <p:sp>
        <p:nvSpPr>
          <p:cNvPr id="208" name="Google Shape;208;p7"/>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14" name="Google Shape;214;p8"/>
          <p:cNvSpPr txBox="1"/>
          <p:nvPr/>
        </p:nvSpPr>
        <p:spPr>
          <a:xfrm>
            <a:off x="152400" y="228600"/>
            <a:ext cx="5367000" cy="5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Roboto"/>
                <a:ea typeface="Roboto"/>
                <a:cs typeface="Roboto"/>
                <a:sym typeface="Roboto"/>
              </a:rPr>
              <a:t>Representation</a:t>
            </a:r>
            <a:endParaRPr b="1" i="0" sz="1600" u="none" cap="none" strike="noStrike">
              <a:solidFill>
                <a:schemeClr val="lt1"/>
              </a:solidFill>
              <a:latin typeface="Roboto"/>
              <a:ea typeface="Roboto"/>
              <a:cs typeface="Roboto"/>
              <a:sym typeface="Roboto"/>
            </a:endParaRPr>
          </a:p>
        </p:txBody>
      </p:sp>
      <p:sp>
        <p:nvSpPr>
          <p:cNvPr id="215" name="Google Shape;215;p8"/>
          <p:cNvSpPr/>
          <p:nvPr/>
        </p:nvSpPr>
        <p:spPr>
          <a:xfrm>
            <a:off x="387900" y="1736680"/>
            <a:ext cx="8520600" cy="33851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Roboto"/>
                <a:ea typeface="Roboto"/>
                <a:cs typeface="Roboto"/>
                <a:sym typeface="Roboto"/>
              </a:rPr>
              <a:t>Eliminated multiples of 5</a:t>
            </a:r>
            <a:endParaRPr b="0" i="0" sz="1600" u="none" cap="none" strike="noStrike">
              <a:solidFill>
                <a:schemeClr val="dk1"/>
              </a:solidFill>
              <a:latin typeface="Roboto"/>
              <a:ea typeface="Roboto"/>
              <a:cs typeface="Roboto"/>
              <a:sym typeface="Roboto"/>
            </a:endParaRPr>
          </a:p>
        </p:txBody>
      </p:sp>
      <p:sp>
        <p:nvSpPr>
          <p:cNvPr id="216" name="Google Shape;216;p8"/>
          <p:cNvSpPr/>
          <p:nvPr/>
        </p:nvSpPr>
        <p:spPr>
          <a:xfrm>
            <a:off x="0" y="3222109"/>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17" name="Google Shape;217;p8"/>
          <p:cNvSpPr/>
          <p:nvPr/>
        </p:nvSpPr>
        <p:spPr>
          <a:xfrm>
            <a:off x="342900" y="810358"/>
            <a:ext cx="6580648" cy="58473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600"/>
              <a:buFont typeface="Arial"/>
              <a:buNone/>
            </a:pPr>
            <a:r>
              <a:t/>
            </a:r>
            <a:endParaRPr b="1" i="0" sz="16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rgbClr val="222222"/>
              </a:buClr>
              <a:buSzPts val="1600"/>
              <a:buFont typeface="Arial"/>
              <a:buNone/>
            </a:pPr>
            <a:r>
              <a:rPr b="1" i="0" lang="en-US" sz="1600" u="none" cap="none" strike="noStrike">
                <a:solidFill>
                  <a:srgbClr val="222222"/>
                </a:solidFill>
                <a:latin typeface="Roboto"/>
                <a:ea typeface="Roboto"/>
                <a:cs typeface="Roboto"/>
                <a:sym typeface="Roboto"/>
              </a:rPr>
              <a:t>Step 4)</a:t>
            </a:r>
            <a:r>
              <a:rPr b="0" i="0" lang="en-US" sz="1600" u="none" cap="none" strike="noStrike">
                <a:solidFill>
                  <a:srgbClr val="222222"/>
                </a:solidFill>
                <a:latin typeface="Roboto"/>
                <a:ea typeface="Roboto"/>
                <a:cs typeface="Roboto"/>
                <a:sym typeface="Roboto"/>
              </a:rPr>
              <a:t> We repeat step 3 in the same way until x=      or 5</a:t>
            </a:r>
            <a:endParaRPr b="0" i="0" sz="2000" u="none" cap="none" strike="noStrike">
              <a:solidFill>
                <a:schemeClr val="dk1"/>
              </a:solidFill>
              <a:latin typeface="Roboto"/>
              <a:ea typeface="Roboto"/>
              <a:cs typeface="Roboto"/>
              <a:sym typeface="Roboto"/>
            </a:endParaRPr>
          </a:p>
        </p:txBody>
      </p:sp>
      <p:pic>
        <p:nvPicPr>
          <p:cNvPr descr="Sieve of Eratosthenes Algorithm" id="218" name="Google Shape;218;p8"/>
          <p:cNvPicPr preferRelativeResize="0"/>
          <p:nvPr/>
        </p:nvPicPr>
        <p:blipFill rotWithShape="1">
          <a:blip r:embed="rId3">
            <a:alphaModFix/>
          </a:blip>
          <a:srcRect b="0" l="0" r="0" t="0"/>
          <a:stretch/>
        </p:blipFill>
        <p:spPr>
          <a:xfrm>
            <a:off x="4787661" y="1055308"/>
            <a:ext cx="334963" cy="258763"/>
          </a:xfrm>
          <a:prstGeom prst="rect">
            <a:avLst/>
          </a:prstGeom>
          <a:noFill/>
          <a:ln>
            <a:noFill/>
          </a:ln>
        </p:spPr>
      </p:pic>
      <p:pic>
        <p:nvPicPr>
          <p:cNvPr id="219" name="Google Shape;219;p8"/>
          <p:cNvPicPr preferRelativeResize="0"/>
          <p:nvPr/>
        </p:nvPicPr>
        <p:blipFill rotWithShape="1">
          <a:blip r:embed="rId4">
            <a:alphaModFix/>
          </a:blip>
          <a:srcRect b="0" l="0" r="0" t="0"/>
          <a:stretch/>
        </p:blipFill>
        <p:spPr>
          <a:xfrm>
            <a:off x="3301499" y="2115495"/>
            <a:ext cx="3177815" cy="1981372"/>
          </a:xfrm>
          <a:prstGeom prst="rect">
            <a:avLst/>
          </a:prstGeom>
          <a:noFill/>
          <a:ln>
            <a:noFill/>
          </a:ln>
        </p:spPr>
      </p:pic>
      <p:sp>
        <p:nvSpPr>
          <p:cNvPr id="220" name="Google Shape;220;p8"/>
          <p:cNvSpPr txBox="1"/>
          <p:nvPr/>
        </p:nvSpPr>
        <p:spPr>
          <a:xfrm>
            <a:off x="184731" y="539196"/>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9"/>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26" name="Google Shape;226;p9"/>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53973" lvl="0" marL="109535"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27" name="Google Shape;227;p9"/>
          <p:cNvSpPr txBox="1"/>
          <p:nvPr/>
        </p:nvSpPr>
        <p:spPr>
          <a:xfrm>
            <a:off x="208369" y="1286238"/>
            <a:ext cx="9002700" cy="2739000"/>
          </a:xfrm>
          <a:prstGeom prst="rect">
            <a:avLst/>
          </a:prstGeom>
          <a:noFill/>
          <a:ln>
            <a:noFill/>
          </a:ln>
        </p:spPr>
        <p:txBody>
          <a:bodyPr anchorCtr="0" anchor="t" bIns="91425" lIns="91425" spcFirstLastPara="1" rIns="91425" wrap="square" tIns="91425">
            <a:noAutofit/>
          </a:bodyPr>
          <a:lstStyle/>
          <a:p>
            <a:pPr indent="0" lvl="0" marL="231770" marR="0" rtl="0" algn="l">
              <a:lnSpc>
                <a:spcPct val="100000"/>
              </a:lnSpc>
              <a:spcBef>
                <a:spcPts val="0"/>
              </a:spcBef>
              <a:spcAft>
                <a:spcPts val="0"/>
              </a:spcAft>
              <a:buClr>
                <a:srgbClr val="000000"/>
              </a:buClr>
              <a:buSzPts val="1800"/>
              <a:buFont typeface="Arial"/>
              <a:buNone/>
            </a:pPr>
            <a:r>
              <a:rPr b="1" i="0" lang="en-US" sz="1800" u="none" cap="none" strike="noStrike">
                <a:solidFill>
                  <a:srgbClr val="222222"/>
                </a:solidFill>
                <a:latin typeface="Roboto"/>
                <a:ea typeface="Roboto"/>
                <a:cs typeface="Roboto"/>
                <a:sym typeface="Roboto"/>
              </a:rPr>
              <a:t>Step 5)</a:t>
            </a:r>
            <a:r>
              <a:rPr b="0" i="0" lang="en-US" sz="1800" u="none" cap="none" strike="noStrike">
                <a:solidFill>
                  <a:srgbClr val="222222"/>
                </a:solidFill>
                <a:latin typeface="Roboto"/>
                <a:ea typeface="Roboto"/>
                <a:cs typeface="Roboto"/>
                <a:sym typeface="Roboto"/>
              </a:rPr>
              <a:t> The remaining non-marked numbers would be the prime numbers from 2 to 25.</a:t>
            </a:r>
            <a:endParaRPr b="0" i="0" sz="1800" u="none" cap="none" strike="noStrike">
              <a:solidFill>
                <a:srgbClr val="000000"/>
              </a:solidFill>
              <a:latin typeface="Roboto"/>
              <a:ea typeface="Roboto"/>
              <a:cs typeface="Roboto"/>
              <a:sym typeface="Roboto"/>
            </a:endParaRPr>
          </a:p>
          <a:p>
            <a:pPr indent="0" lvl="0" marL="23177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Roboto"/>
                <a:ea typeface="Roboto"/>
                <a:cs typeface="Roboto"/>
                <a:sym typeface="Roboto"/>
              </a:rPr>
              <a:t>Remaining are primes</a:t>
            </a:r>
            <a:endParaRPr b="0" i="0" sz="1400" u="none" cap="none" strike="noStrike">
              <a:solidFill>
                <a:srgbClr val="000000"/>
              </a:solidFill>
              <a:latin typeface="Roboto"/>
              <a:ea typeface="Roboto"/>
              <a:cs typeface="Roboto"/>
              <a:sym typeface="Roboto"/>
            </a:endParaRPr>
          </a:p>
          <a:p>
            <a:pPr indent="0" lvl="0" marL="23177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228" name="Google Shape;228;p9"/>
          <p:cNvPicPr preferRelativeResize="0"/>
          <p:nvPr/>
        </p:nvPicPr>
        <p:blipFill rotWithShape="1">
          <a:blip r:embed="rId3">
            <a:alphaModFix/>
          </a:blip>
          <a:srcRect b="0" l="0" r="0" t="0"/>
          <a:stretch/>
        </p:blipFill>
        <p:spPr>
          <a:xfrm>
            <a:off x="3004848" y="2359385"/>
            <a:ext cx="3558848" cy="2171888"/>
          </a:xfrm>
          <a:prstGeom prst="rect">
            <a:avLst/>
          </a:prstGeom>
          <a:noFill/>
          <a:ln>
            <a:noFill/>
          </a:ln>
        </p:spPr>
      </p:pic>
      <p:sp>
        <p:nvSpPr>
          <p:cNvPr id="229" name="Google Shape;229;p9"/>
          <p:cNvSpPr txBox="1"/>
          <p:nvPr/>
        </p:nvSpPr>
        <p:spPr>
          <a:xfrm>
            <a:off x="184731" y="539196"/>
            <a:ext cx="99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35" name="Google Shape;235;p10"/>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36" name="Google Shape;236;p10"/>
          <p:cNvSpPr txBox="1"/>
          <p:nvPr/>
        </p:nvSpPr>
        <p:spPr>
          <a:xfrm>
            <a:off x="-12856" y="1330488"/>
            <a:ext cx="9002621" cy="2739000"/>
          </a:xfrm>
          <a:prstGeom prst="rect">
            <a:avLst/>
          </a:prstGeom>
          <a:noFill/>
          <a:ln>
            <a:noFill/>
          </a:ln>
        </p:spPr>
        <p:txBody>
          <a:bodyPr anchorCtr="0" anchor="t" bIns="91425" lIns="91425" spcFirstLastPara="1" rIns="91425" wrap="square" tIns="91425">
            <a:noAutofit/>
          </a:bodyPr>
          <a:lstStyle/>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The time and space complexity of The Sieve of Eratosthenes algorithm is as follows:</a:t>
            </a:r>
            <a:endParaRPr b="0" i="0" sz="1400" u="none" cap="none" strike="noStrike">
              <a:solidFill>
                <a:srgbClr val="000000"/>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t/>
            </a:r>
            <a:endParaRPr b="0" i="0" sz="1400" u="none" cap="none" strike="noStrike">
              <a:solidFill>
                <a:srgbClr val="343541"/>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 • time complexity: Θ(N log log N) </a:t>
            </a:r>
            <a:endParaRPr b="0" i="0" sz="1400" u="none" cap="none" strike="noStrike">
              <a:solidFill>
                <a:srgbClr val="000000"/>
              </a:solidFill>
              <a:latin typeface="Roboto"/>
              <a:ea typeface="Roboto"/>
              <a:cs typeface="Roboto"/>
              <a:sym typeface="Roboto"/>
            </a:endParaRPr>
          </a:p>
          <a:p>
            <a:pPr indent="0" lvl="0" marL="231770" marR="0" rtl="0" algn="ctr">
              <a:lnSpc>
                <a:spcPct val="200000"/>
              </a:lnSpc>
              <a:spcBef>
                <a:spcPts val="0"/>
              </a:spcBef>
              <a:spcAft>
                <a:spcPts val="0"/>
              </a:spcAft>
              <a:buClr>
                <a:srgbClr val="000000"/>
              </a:buClr>
              <a:buSzPts val="1400"/>
              <a:buFont typeface="Arial"/>
              <a:buNone/>
            </a:pPr>
            <a:r>
              <a:rPr b="0" i="0" lang="en-US" sz="1400" u="none" cap="none" strike="noStrike">
                <a:solidFill>
                  <a:srgbClr val="343541"/>
                </a:solidFill>
                <a:latin typeface="Roboto"/>
                <a:ea typeface="Roboto"/>
                <a:cs typeface="Roboto"/>
                <a:sym typeface="Roboto"/>
              </a:rPr>
              <a:t>• Space complexity: Θ(N)</a:t>
            </a:r>
            <a:endParaRPr b="0" i="0" sz="1400" u="none" cap="none" strike="noStrike">
              <a:solidFill>
                <a:schemeClr val="dk1"/>
              </a:solidFill>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237" name="Google Shape;237;p10"/>
          <p:cNvSpPr txBox="1"/>
          <p:nvPr/>
        </p:nvSpPr>
        <p:spPr>
          <a:xfrm>
            <a:off x="232776" y="1850473"/>
            <a:ext cx="1295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txBox="1"/>
          <p:nvPr/>
        </p:nvSpPr>
        <p:spPr>
          <a:xfrm>
            <a:off x="184722" y="539200"/>
            <a:ext cx="15465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latin typeface="Roboto Black"/>
                <a:ea typeface="Roboto Black"/>
                <a:cs typeface="Roboto Black"/>
                <a:sym typeface="Roboto Black"/>
              </a:rPr>
              <a:t>COMPLEXITY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44" name="Google Shape;244;p11"/>
          <p:cNvSpPr txBox="1"/>
          <p:nvPr/>
        </p:nvSpPr>
        <p:spPr>
          <a:xfrm>
            <a:off x="152400" y="286666"/>
            <a:ext cx="5367000" cy="368969"/>
          </a:xfrm>
          <a:prstGeom prst="rect">
            <a:avLst/>
          </a:prstGeom>
          <a:noFill/>
          <a:ln>
            <a:noFill/>
          </a:ln>
        </p:spPr>
        <p:txBody>
          <a:bodyPr anchorCtr="0" anchor="t" bIns="91425" lIns="91425" spcFirstLastPara="1" rIns="91425" wrap="square" tIns="91425">
            <a:noAutofit/>
          </a:bodyPr>
          <a:lstStyle/>
          <a:p>
            <a:pPr indent="-53973" lvl="0" marL="109535"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45" name="Google Shape;245;p11"/>
          <p:cNvSpPr txBox="1"/>
          <p:nvPr/>
        </p:nvSpPr>
        <p:spPr>
          <a:xfrm>
            <a:off x="497100" y="698125"/>
            <a:ext cx="44385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33333"/>
                </a:solidFill>
                <a:latin typeface="Roboto"/>
                <a:ea typeface="Roboto"/>
                <a:cs typeface="Roboto"/>
                <a:sym typeface="Roboto"/>
              </a:rPr>
              <a:t>FIND ALL THE PRIME NUMBERS</a:t>
            </a:r>
            <a:r>
              <a:rPr b="1" i="0" lang="en-US" sz="1200" u="none" cap="none" strike="noStrike">
                <a:solidFill>
                  <a:srgbClr val="333333"/>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aphicFrame>
        <p:nvGraphicFramePr>
          <p:cNvPr id="246" name="Google Shape;246;p11"/>
          <p:cNvGraphicFramePr/>
          <p:nvPr/>
        </p:nvGraphicFramePr>
        <p:xfrm>
          <a:off x="497100" y="1156017"/>
          <a:ext cx="3000000" cy="3000000"/>
        </p:xfrm>
        <a:graphic>
          <a:graphicData uri="http://schemas.openxmlformats.org/drawingml/2006/table">
            <a:tbl>
              <a:tblPr bandRow="1" firstRow="1">
                <a:noFill/>
                <a:tableStyleId>{5052287F-9374-40D2-A12D-E6D579D39A0A}</a:tableStyleId>
              </a:tblPr>
              <a:tblGrid>
                <a:gridCol w="4176125"/>
                <a:gridCol w="4176125"/>
              </a:tblGrid>
              <a:tr h="3483975">
                <a:tc>
                  <a:txBody>
                    <a:bodyPr/>
                    <a:lstStyle/>
                    <a:p>
                      <a:pPr indent="0" lvl="0" marL="231769" marR="0" rtl="0" algn="l">
                        <a:lnSpc>
                          <a:spcPct val="100000"/>
                        </a:lnSpc>
                        <a:spcBef>
                          <a:spcPts val="0"/>
                        </a:spcBef>
                        <a:spcAft>
                          <a:spcPts val="0"/>
                        </a:spcAft>
                        <a:buClr>
                          <a:srgbClr val="000000"/>
                        </a:buClr>
                        <a:buSzPts val="1400"/>
                        <a:buFont typeface="Arial"/>
                        <a:buNone/>
                      </a:pPr>
                      <a:r>
                        <a:rPr lang="en-US" sz="1400" u="none" cap="none" strike="noStrike">
                          <a:latin typeface="Roboto"/>
                          <a:ea typeface="Roboto"/>
                          <a:cs typeface="Roboto"/>
                          <a:sym typeface="Roboto"/>
                        </a:rPr>
                        <a:t>import java.util.*;</a:t>
                      </a:r>
                      <a:endParaRPr sz="1400" u="none" cap="none" strike="noStrike">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public class Main{</a:t>
                      </a:r>
                      <a:endParaRPr sz="1400" u="none" cap="none" strike="noStrike">
                        <a:latin typeface="Roboto"/>
                        <a:ea typeface="Roboto"/>
                        <a:cs typeface="Roboto"/>
                        <a:sym typeface="Roboto"/>
                      </a:endParaRPr>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public static void main(String args[])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Scanner sc = new Scanner(System.in);</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System.out.println("Enter a number");</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int num = sc.nextInt();</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boolean[] bool = new boolean[num];</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 (int i = 0; i&lt; bool.length; i++)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bool[i] = true;</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 (int i = 2; i&lt; Math.sqrt(num);i++){</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if(bool[i] == true)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for(int j = (i*i); j&lt;num; j = j+i) {</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bool[j] = false;</a:t>
                      </a:r>
                      <a:endParaRPr sz="1400" u="none" cap="none" strike="noStrike"/>
                    </a:p>
                    <a:p>
                      <a:pPr indent="0" lvl="0" marL="231770"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          </a:t>
                      </a:r>
                      <a:endParaRPr b="0"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31770" marR="0" rtl="0" algn="l">
                        <a:lnSpc>
                          <a:spcPct val="100000"/>
                        </a:lnSpc>
                        <a:spcBef>
                          <a:spcPts val="0"/>
                        </a:spcBef>
                        <a:spcAft>
                          <a:spcPts val="0"/>
                        </a:spcAft>
                        <a:buClr>
                          <a:srgbClr val="000000"/>
                        </a:buClr>
                        <a:buSzPts val="1400"/>
                        <a:buFont typeface="Arial"/>
                        <a:buNone/>
                      </a:pPr>
                      <a:r>
                        <a:t/>
                      </a:r>
                      <a:endParaRPr b="0" sz="1400" u="none" cap="none" strike="noStrike">
                        <a:latin typeface="Roboto"/>
                        <a:ea typeface="Roboto"/>
                        <a:cs typeface="Roboto"/>
                        <a:sym typeface="Roboto"/>
                      </a:endParaRPr>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System.out.println("List of prime numbers upto given number are : ");</a:t>
                      </a:r>
                      <a:endParaRPr sz="1400" u="none" cap="none" strike="noStrike">
                        <a:latin typeface="Roboto"/>
                        <a:ea typeface="Roboto"/>
                        <a:cs typeface="Roboto"/>
                        <a:sym typeface="Roboto"/>
                      </a:endParaRPr>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for (int i = 2; i&lt; bool.length; i++)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if(bool[i]==true)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System.out.println(i);</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   }</a:t>
                      </a:r>
                      <a:endParaRPr sz="1400" u="none" cap="none" strike="noStrike"/>
                    </a:p>
                    <a:p>
                      <a:pPr indent="0" lvl="0" marL="231769" marR="0" rtl="0" algn="l">
                        <a:lnSpc>
                          <a:spcPct val="100000"/>
                        </a:lnSpc>
                        <a:spcBef>
                          <a:spcPts val="0"/>
                        </a:spcBef>
                        <a:spcAft>
                          <a:spcPts val="0"/>
                        </a:spcAft>
                        <a:buClr>
                          <a:srgbClr val="000000"/>
                        </a:buClr>
                        <a:buSzPts val="1400"/>
                        <a:buFont typeface="Arial"/>
                        <a:buNone/>
                      </a:pPr>
                      <a:r>
                        <a:rPr b="0" lang="en-US" sz="1400" u="none" cap="none" strike="noStrike">
                          <a:latin typeface="Roboto"/>
                          <a:ea typeface="Roboto"/>
                          <a:cs typeface="Roboto"/>
                          <a:sym typeface="Roboto"/>
                        </a:rPr>
                        <a:t>}</a:t>
                      </a:r>
                      <a:endParaRPr b="0" sz="1400" u="none" cap="none" strike="noStrike"/>
                    </a:p>
                  </a:txBody>
                  <a:tcPr marT="45725" marB="45725" marR="91450" marL="914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72ce39165b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52" name="Google Shape;252;g272ce39165b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53" name="Google Shape;253;g272ce39165b_0_0"/>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254" name="Google Shape;254;g272ce39165b_0_0"/>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255" name="Google Shape;255;g272ce39165b_0_0"/>
          <p:cNvSpPr txBox="1"/>
          <p:nvPr/>
        </p:nvSpPr>
        <p:spPr>
          <a:xfrm>
            <a:off x="126112" y="2109730"/>
            <a:ext cx="5033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56" name="Google Shape;256;g272ce39165b_0_0"/>
          <p:cNvSpPr txBox="1"/>
          <p:nvPr/>
        </p:nvSpPr>
        <p:spPr>
          <a:xfrm>
            <a:off x="1040780" y="1358649"/>
            <a:ext cx="3204000" cy="307800"/>
          </a:xfrm>
          <a:prstGeom prst="rect">
            <a:avLst/>
          </a:prstGeom>
          <a:noFill/>
          <a:ln>
            <a:noFill/>
          </a:ln>
        </p:spPr>
        <p:txBody>
          <a:bodyPr anchorCtr="0" anchor="t" bIns="45700" lIns="91425" spcFirstLastPara="1" rIns="91425" wrap="square" tIns="45700">
            <a:spAutoFit/>
          </a:bodyPr>
          <a:lstStyle/>
          <a:p>
            <a:pPr indent="-196850" lvl="0" marL="285750" marR="0" rtl="0" algn="l">
              <a:lnSpc>
                <a:spcPct val="15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9e4e3da02_0_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62" name="Google Shape;262;g239e4e3da02_0_3"/>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63" name="Google Shape;263;g239e4e3da02_0_3"/>
          <p:cNvSpPr txBox="1"/>
          <p:nvPr/>
        </p:nvSpPr>
        <p:spPr>
          <a:xfrm>
            <a:off x="616650" y="1427775"/>
            <a:ext cx="70617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000000"/>
              </a:solidFill>
              <a:latin typeface="Roboto"/>
              <a:ea typeface="Roboto"/>
              <a:cs typeface="Roboto"/>
              <a:sym typeface="Roboto"/>
            </a:endParaRPr>
          </a:p>
        </p:txBody>
      </p:sp>
      <p:sp>
        <p:nvSpPr>
          <p:cNvPr id="264" name="Google Shape;264;g239e4e3da02_0_3"/>
          <p:cNvSpPr txBox="1"/>
          <p:nvPr/>
        </p:nvSpPr>
        <p:spPr>
          <a:xfrm>
            <a:off x="844925" y="1997175"/>
            <a:ext cx="7801500" cy="2015906"/>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   The Sieve of Eratosthenes is an ancient algorithm used to find all prime numbers up to a given limit. It works by iteratively marking the multiples of each prime number starting from 2.</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65" name="Google Shape;265;g239e4e3da02_0_3"/>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66" name="Google Shape;266;g239e4e3da02_0_3"/>
          <p:cNvSpPr txBox="1"/>
          <p:nvPr/>
        </p:nvSpPr>
        <p:spPr>
          <a:xfrm>
            <a:off x="486166" y="1240056"/>
            <a:ext cx="70617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rgbClr val="333333"/>
                </a:solidFill>
                <a:latin typeface="Roboto"/>
                <a:ea typeface="Roboto"/>
                <a:cs typeface="Roboto"/>
                <a:sym typeface="Roboto"/>
              </a:rPr>
              <a:t>1. What is the Sieve of Eratosthenes?</a:t>
            </a:r>
            <a:endParaRPr b="0" i="0" sz="15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39e4e3da02_0_3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72" name="Google Shape;272;g239e4e3da02_0_35"/>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73" name="Google Shape;273;g239e4e3da02_0_35"/>
          <p:cNvSpPr txBox="1"/>
          <p:nvPr/>
        </p:nvSpPr>
        <p:spPr>
          <a:xfrm>
            <a:off x="486166" y="1240056"/>
            <a:ext cx="70617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100"/>
              <a:buFont typeface="Arial"/>
              <a:buNone/>
            </a:pPr>
            <a:r>
              <a:rPr b="0" i="0" lang="en-US" sz="1700" u="none" cap="none" strike="noStrike">
                <a:solidFill>
                  <a:srgbClr val="333333"/>
                </a:solidFill>
                <a:latin typeface="Roboto"/>
                <a:ea typeface="Roboto"/>
                <a:cs typeface="Roboto"/>
                <a:sym typeface="Roboto"/>
              </a:rPr>
              <a:t>2. Explain the basic idea behind the Sieve of Eratosthenes algorithm.</a:t>
            </a:r>
            <a:endParaRPr b="0" i="0" sz="1500" u="none" cap="none" strike="noStrike">
              <a:solidFill>
                <a:srgbClr val="000000"/>
              </a:solidFill>
              <a:latin typeface="Roboto"/>
              <a:ea typeface="Roboto"/>
              <a:cs typeface="Roboto"/>
              <a:sym typeface="Roboto"/>
            </a:endParaRPr>
          </a:p>
        </p:txBody>
      </p:sp>
      <p:sp>
        <p:nvSpPr>
          <p:cNvPr id="274" name="Google Shape;274;g239e4e3da02_0_35"/>
          <p:cNvSpPr txBox="1"/>
          <p:nvPr/>
        </p:nvSpPr>
        <p:spPr>
          <a:xfrm>
            <a:off x="725675" y="1709400"/>
            <a:ext cx="78015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The algorithm starts with a list of numbers from 2 to the given limit. It begins by marking the first number (2) as prime and then crosses out all multiples of 2. It then moves to the next unmarked number (3), marks it as prime, and crosses out its multiples. This process continues until all numbers have been considered.</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75" name="Google Shape;275;g239e4e3da02_0_35"/>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276" name="Google Shape;276;g239e4e3da02_0_35"/>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nvSpPr>
        <p:spPr>
          <a:xfrm>
            <a:off x="870155" y="1149783"/>
            <a:ext cx="7993626" cy="134459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Roboto"/>
                <a:ea typeface="Roboto"/>
                <a:cs typeface="Roboto"/>
                <a:sym typeface="Roboto"/>
              </a:rPr>
              <a:t>URL</a:t>
            </a:r>
            <a:r>
              <a:rPr b="1" i="0" lang="en-US" sz="1800" u="none" cap="none" strike="noStrike">
                <a:solidFill>
                  <a:srgbClr val="373737"/>
                </a:solidFill>
                <a:highlight>
                  <a:srgbClr val="FFFFFF"/>
                </a:highlight>
                <a:latin typeface="Roboto"/>
                <a:ea typeface="Roboto"/>
                <a:cs typeface="Roboto"/>
                <a:sym typeface="Roboto"/>
              </a:rPr>
              <a:t>:</a:t>
            </a:r>
            <a:r>
              <a:rPr b="1" i="0" lang="en-US" sz="1800" u="sng" cap="none" strike="noStrike">
                <a:solidFill>
                  <a:schemeClr val="hlink"/>
                </a:solidFill>
                <a:highlight>
                  <a:srgbClr val="FFFFFF"/>
                </a:highlight>
                <a:latin typeface="Arial"/>
                <a:ea typeface="Arial"/>
                <a:cs typeface="Arial"/>
                <a:sym typeface="Arial"/>
                <a:hlinkClick r:id="rId3"/>
              </a:rPr>
              <a:t>https://forms.gle/YDWLEoCL7apATTAU8</a:t>
            </a:r>
            <a:endParaRPr b="1" i="0" sz="1800" u="none" cap="none" strike="noStrike">
              <a:solidFill>
                <a:srgbClr val="373737"/>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373737"/>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highlight>
                  <a:srgbClr val="FFFFFF"/>
                </a:highlight>
                <a:latin typeface="Roboto"/>
                <a:ea typeface="Roboto"/>
                <a:cs typeface="Roboto"/>
                <a:sym typeface="Roboto"/>
              </a:rPr>
              <a:t>QR CODE</a:t>
            </a:r>
            <a:r>
              <a:rPr b="1" i="0" lang="en-US" sz="1800" u="none" cap="none" strike="noStrike">
                <a:solidFill>
                  <a:srgbClr val="373737"/>
                </a:solidFill>
                <a:highlight>
                  <a:srgbClr val="FFFFFF"/>
                </a:highlight>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B0F0"/>
              </a:solidFill>
              <a:latin typeface="Roboto"/>
              <a:ea typeface="Roboto"/>
              <a:cs typeface="Roboto"/>
              <a:sym typeface="Roboto"/>
            </a:endParaRPr>
          </a:p>
        </p:txBody>
      </p:sp>
      <p:sp>
        <p:nvSpPr>
          <p:cNvPr id="121" name="Google Shape;121;p16"/>
          <p:cNvSpPr txBox="1"/>
          <p:nvPr/>
        </p:nvSpPr>
        <p:spPr>
          <a:xfrm>
            <a:off x="1708485" y="575460"/>
            <a:ext cx="6525254"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Roboto Black"/>
                <a:ea typeface="Roboto Black"/>
                <a:cs typeface="Roboto Black"/>
                <a:sym typeface="Roboto Black"/>
              </a:rPr>
              <a:t>TEST TIME ON TIME AND SPACE COMPLEXITY</a:t>
            </a:r>
            <a:endParaRPr b="1" i="0" sz="2000" u="none" cap="none" strike="noStrike">
              <a:solidFill>
                <a:schemeClr val="dk1"/>
              </a:solidFill>
              <a:latin typeface="Roboto Black"/>
              <a:ea typeface="Roboto Black"/>
              <a:cs typeface="Roboto Black"/>
              <a:sym typeface="Roboto Black"/>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Roboto Black"/>
              <a:ea typeface="Roboto Black"/>
              <a:cs typeface="Roboto Black"/>
              <a:sym typeface="Roboto Black"/>
            </a:endParaRPr>
          </a:p>
        </p:txBody>
      </p:sp>
      <p:pic>
        <p:nvPicPr>
          <p:cNvPr id="122" name="Google Shape;122;p16"/>
          <p:cNvPicPr preferRelativeResize="0"/>
          <p:nvPr/>
        </p:nvPicPr>
        <p:blipFill rotWithShape="1">
          <a:blip r:embed="rId4">
            <a:alphaModFix/>
          </a:blip>
          <a:srcRect b="0" l="0" r="0" t="0"/>
          <a:stretch/>
        </p:blipFill>
        <p:spPr>
          <a:xfrm>
            <a:off x="3125990" y="2006819"/>
            <a:ext cx="2836195" cy="27138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39e4e3da02_0_17"/>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82" name="Google Shape;282;g239e4e3da02_0_17"/>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83" name="Google Shape;283;g239e4e3da02_0_17"/>
          <p:cNvSpPr txBox="1"/>
          <p:nvPr/>
        </p:nvSpPr>
        <p:spPr>
          <a:xfrm>
            <a:off x="844925" y="4146325"/>
            <a:ext cx="7061700" cy="3231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000000"/>
              </a:buClr>
              <a:buSzPts val="1700"/>
              <a:buFont typeface="Arial"/>
              <a:buNone/>
            </a:pPr>
            <a:r>
              <a:t/>
            </a:r>
            <a:endParaRPr b="0" i="0" sz="1500" u="none" cap="none" strike="noStrike">
              <a:solidFill>
                <a:srgbClr val="000000"/>
              </a:solidFill>
              <a:latin typeface="Roboto"/>
              <a:ea typeface="Roboto"/>
              <a:cs typeface="Roboto"/>
              <a:sym typeface="Roboto"/>
            </a:endParaRPr>
          </a:p>
        </p:txBody>
      </p:sp>
      <p:sp>
        <p:nvSpPr>
          <p:cNvPr id="284" name="Google Shape;284;g239e4e3da02_0_17"/>
          <p:cNvSpPr txBox="1"/>
          <p:nvPr/>
        </p:nvSpPr>
        <p:spPr>
          <a:xfrm>
            <a:off x="768725" y="1997175"/>
            <a:ext cx="78015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The time complexity of the Sieve of Eratosthenes is O(n log log n), where n is the given limit. </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85" name="Google Shape;285;g239e4e3da02_0_17"/>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286" name="Google Shape;286;g239e4e3da02_0_17"/>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87" name="Google Shape;287;g239e4e3da02_0_17"/>
          <p:cNvSpPr txBox="1"/>
          <p:nvPr/>
        </p:nvSpPr>
        <p:spPr>
          <a:xfrm>
            <a:off x="486175" y="1240051"/>
            <a:ext cx="7061700" cy="877200"/>
          </a:xfrm>
          <a:prstGeom prst="rect">
            <a:avLst/>
          </a:prstGeom>
          <a:noFill/>
          <a:ln>
            <a:noFill/>
          </a:ln>
        </p:spPr>
        <p:txBody>
          <a:bodyPr anchorCtr="0" anchor="t" bIns="45700" lIns="91425" spcFirstLastPara="1" rIns="91425" wrap="square" tIns="45700">
            <a:spAutoFit/>
          </a:bodyPr>
          <a:lstStyle/>
          <a:p>
            <a:pPr indent="0" lvl="0" marL="0" rtl="0" algn="l">
              <a:lnSpc>
                <a:spcPct val="200000"/>
              </a:lnSpc>
              <a:spcBef>
                <a:spcPts val="0"/>
              </a:spcBef>
              <a:spcAft>
                <a:spcPts val="0"/>
              </a:spcAft>
              <a:buClr>
                <a:schemeClr val="dk1"/>
              </a:buClr>
              <a:buSzPts val="1700"/>
              <a:buFont typeface="Arial"/>
              <a:buNone/>
            </a:pPr>
            <a:r>
              <a:rPr lang="en-US" sz="1700">
                <a:solidFill>
                  <a:srgbClr val="333333"/>
                </a:solidFill>
                <a:latin typeface="Roboto"/>
                <a:ea typeface="Roboto"/>
                <a:cs typeface="Roboto"/>
                <a:sym typeface="Roboto"/>
              </a:rPr>
              <a:t>3. What is the time complexity of the Sieve of Eratosthenes algorithm?</a:t>
            </a:r>
            <a:endParaRPr sz="15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sz="1700">
              <a:solidFill>
                <a:srgbClr val="33333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39e4e3da02_0_4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93" name="Google Shape;293;g239e4e3da02_0_48"/>
          <p:cNvSpPr txBox="1"/>
          <p:nvPr/>
        </p:nvSpPr>
        <p:spPr>
          <a:xfrm>
            <a:off x="152400" y="286666"/>
            <a:ext cx="5367000" cy="369000"/>
          </a:xfrm>
          <a:prstGeom prst="rect">
            <a:avLst/>
          </a:prstGeom>
          <a:noFill/>
          <a:ln>
            <a:noFill/>
          </a:ln>
        </p:spPr>
        <p:txBody>
          <a:bodyPr anchorCtr="0" anchor="t" bIns="91425" lIns="91425" spcFirstLastPara="1" rIns="91425" wrap="square" tIns="91425">
            <a:noAutofit/>
          </a:bodyPr>
          <a:lstStyle/>
          <a:p>
            <a:pPr indent="-53972" lvl="0" marL="109534"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chemeClr val="lt1"/>
                </a:solidFill>
                <a:latin typeface="Roboto"/>
                <a:ea typeface="Roboto"/>
                <a:cs typeface="Roboto"/>
                <a:sym typeface="Roboto"/>
              </a:rPr>
            </a:br>
            <a:endParaRPr b="1" i="0" sz="1600" u="none" cap="none" strike="noStrike">
              <a:solidFill>
                <a:schemeClr val="lt1"/>
              </a:solidFill>
              <a:latin typeface="Roboto"/>
              <a:ea typeface="Roboto"/>
              <a:cs typeface="Roboto"/>
              <a:sym typeface="Roboto"/>
            </a:endParaRPr>
          </a:p>
        </p:txBody>
      </p:sp>
      <p:sp>
        <p:nvSpPr>
          <p:cNvPr id="294" name="Google Shape;294;g239e4e3da02_0_48"/>
          <p:cNvSpPr txBox="1"/>
          <p:nvPr/>
        </p:nvSpPr>
        <p:spPr>
          <a:xfrm>
            <a:off x="1115825" y="3917500"/>
            <a:ext cx="75306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100"/>
              <a:buFont typeface="Arial"/>
              <a:buNone/>
            </a:pPr>
            <a:r>
              <a:t/>
            </a:r>
            <a:endParaRPr b="1" i="0" sz="1500" u="none" cap="none" strike="noStrike">
              <a:solidFill>
                <a:srgbClr val="000000"/>
              </a:solidFill>
              <a:latin typeface="Roboto"/>
              <a:ea typeface="Roboto"/>
              <a:cs typeface="Roboto"/>
              <a:sym typeface="Roboto"/>
            </a:endParaRPr>
          </a:p>
        </p:txBody>
      </p:sp>
      <p:sp>
        <p:nvSpPr>
          <p:cNvPr id="295" name="Google Shape;295;g239e4e3da02_0_48"/>
          <p:cNvSpPr txBox="1"/>
          <p:nvPr/>
        </p:nvSpPr>
        <p:spPr>
          <a:xfrm>
            <a:off x="540125" y="1997175"/>
            <a:ext cx="7801500" cy="253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Yes, the Sieve of Eratosthenes can be modified to find prime numbers within a given range [L, R]. To achieve this, you can create a boolean array representing numbers from L to R, and then apply the sieve algorithm on this array while considering the multiples of primes starting from 2.</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296" name="Google Shape;296;g239e4e3da02_0_48"/>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297" name="Google Shape;297;g239e4e3da02_0_48"/>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
        <p:nvSpPr>
          <p:cNvPr id="298" name="Google Shape;298;g239e4e3da02_0_48"/>
          <p:cNvSpPr txBox="1"/>
          <p:nvPr/>
        </p:nvSpPr>
        <p:spPr>
          <a:xfrm>
            <a:off x="486175" y="1240051"/>
            <a:ext cx="7061700" cy="11391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lang="en-US" sz="1700">
                <a:solidFill>
                  <a:srgbClr val="333333"/>
                </a:solidFill>
                <a:latin typeface="Roboto"/>
                <a:ea typeface="Roboto"/>
                <a:cs typeface="Roboto"/>
                <a:sym typeface="Roboto"/>
              </a:rPr>
              <a:t>4. Can the Sieve of Eratosthenes be used to find prime numbers in a given range, rather than up to a limit? If so, how?</a:t>
            </a:r>
            <a:endParaRPr sz="15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sz="1700">
              <a:solidFill>
                <a:srgbClr val="33333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39e4e3da02_0_6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04" name="Google Shape;304;g239e4e3da02_0_60"/>
          <p:cNvSpPr txBox="1"/>
          <p:nvPr/>
        </p:nvSpPr>
        <p:spPr>
          <a:xfrm>
            <a:off x="885950" y="3428150"/>
            <a:ext cx="75306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700"/>
              <a:buFont typeface="Arial"/>
              <a:buNone/>
            </a:pPr>
            <a:r>
              <a:rPr b="0" i="0" lang="en-US" sz="1700" u="none" cap="none" strike="noStrike">
                <a:solidFill>
                  <a:srgbClr val="333333"/>
                </a:solidFill>
                <a:latin typeface="Roboto"/>
                <a:ea typeface="Roboto"/>
                <a:cs typeface="Roboto"/>
                <a:sym typeface="Roboto"/>
              </a:rPr>
              <a:t>5. What is the space complexity of the Sieve of Eratosthenes algorithm?</a:t>
            </a:r>
            <a:endParaRPr b="1" i="0" sz="1500" u="none" cap="none" strike="noStrike">
              <a:solidFill>
                <a:srgbClr val="000000"/>
              </a:solidFill>
              <a:latin typeface="Roboto"/>
              <a:ea typeface="Roboto"/>
              <a:cs typeface="Roboto"/>
              <a:sym typeface="Roboto"/>
            </a:endParaRPr>
          </a:p>
        </p:txBody>
      </p:sp>
      <p:sp>
        <p:nvSpPr>
          <p:cNvPr id="305" name="Google Shape;305;g239e4e3da02_0_60"/>
          <p:cNvSpPr txBox="1"/>
          <p:nvPr/>
        </p:nvSpPr>
        <p:spPr>
          <a:xfrm>
            <a:off x="885950" y="1685450"/>
            <a:ext cx="7801500" cy="1623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700" u="none" cap="none" strike="noStrike">
                <a:solidFill>
                  <a:srgbClr val="333333"/>
                </a:solidFill>
                <a:latin typeface="Roboto"/>
                <a:ea typeface="Roboto"/>
                <a:cs typeface="Roboto"/>
                <a:sym typeface="Roboto"/>
              </a:rPr>
              <a:t>The space complexity of the Sieve of Eratosthenes is O(n), where n is the given limit. This is because it requires a boolean array of size n+1 to keep track of prime and non-prime numbers.</a:t>
            </a:r>
            <a:endParaRPr b="0" i="0" sz="17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333333"/>
              </a:solidFill>
              <a:latin typeface="Roboto"/>
              <a:ea typeface="Roboto"/>
              <a:cs typeface="Roboto"/>
              <a:sym typeface="Roboto"/>
            </a:endParaRPr>
          </a:p>
        </p:txBody>
      </p:sp>
      <p:sp>
        <p:nvSpPr>
          <p:cNvPr id="306" name="Google Shape;306;g239e4e3da02_0_60"/>
          <p:cNvSpPr txBox="1"/>
          <p:nvPr/>
        </p:nvSpPr>
        <p:spPr>
          <a:xfrm>
            <a:off x="122130" y="445025"/>
            <a:ext cx="6341565" cy="82173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Interview questions</a:t>
            </a:r>
            <a:endParaRPr b="0" i="0" sz="1400" u="none" cap="none" strike="noStrike">
              <a:solidFill>
                <a:srgbClr val="000000"/>
              </a:solidFill>
              <a:latin typeface="Arial"/>
              <a:ea typeface="Arial"/>
              <a:cs typeface="Arial"/>
              <a:sym typeface="Arial"/>
            </a:endParaRPr>
          </a:p>
        </p:txBody>
      </p:sp>
      <p:sp>
        <p:nvSpPr>
          <p:cNvPr id="307" name="Google Shape;307;g239e4e3da02_0_60"/>
          <p:cNvSpPr txBox="1"/>
          <p:nvPr/>
        </p:nvSpPr>
        <p:spPr>
          <a:xfrm>
            <a:off x="122130" y="44502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Interview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72528fef9c_0_0"/>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13" name="Google Shape;313;g272528fef9c_0_0"/>
          <p:cNvSpPr txBox="1"/>
          <p:nvPr/>
        </p:nvSpPr>
        <p:spPr>
          <a:xfrm>
            <a:off x="885950" y="1685450"/>
            <a:ext cx="7801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1: Count the Number of Primes Up to a Given Number</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count the number of prime numbers up to a given integer \( n \) using the Sieve of Eratosthenes?</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a number: 20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Number of prime numbers up to 20 is: 8</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333333"/>
              </a:solidFill>
              <a:latin typeface="Roboto"/>
              <a:ea typeface="Roboto"/>
              <a:cs typeface="Roboto"/>
              <a:sym typeface="Roboto"/>
            </a:endParaRPr>
          </a:p>
        </p:txBody>
      </p:sp>
      <p:sp>
        <p:nvSpPr>
          <p:cNvPr id="314" name="Google Shape;314;g272528fef9c_0_0"/>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72528fef9c_0_8"/>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20" name="Google Shape;320;g272528fef9c_0_8"/>
          <p:cNvSpPr txBox="1"/>
          <p:nvPr/>
        </p:nvSpPr>
        <p:spPr>
          <a:xfrm>
            <a:off x="885950" y="1685450"/>
            <a:ext cx="78015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2: Sum of All Primes Up to a Given Number</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calculate the sum of all prime numbers up to a given integer \( n \) using the Sieve of Eratosthenes?</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a number: 20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Sum of all prime numbers up to 20 is: 77</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333333"/>
              </a:solidFill>
              <a:latin typeface="Roboto"/>
              <a:ea typeface="Roboto"/>
              <a:cs typeface="Roboto"/>
              <a:sym typeface="Roboto"/>
            </a:endParaRPr>
          </a:p>
        </p:txBody>
      </p:sp>
      <p:sp>
        <p:nvSpPr>
          <p:cNvPr id="321" name="Google Shape;321;g272528fef9c_0_8"/>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Practice questions</a:t>
            </a:r>
            <a:endParaRPr b="0" i="0" sz="1400" u="none" cap="none" strike="noStrike">
              <a:solidFill>
                <a:srgbClr val="000000"/>
              </a:solidFill>
              <a:latin typeface="Arial"/>
              <a:ea typeface="Arial"/>
              <a:cs typeface="Arial"/>
              <a:sym typeface="Arial"/>
            </a:endParaRPr>
          </a:p>
        </p:txBody>
      </p:sp>
      <p:sp>
        <p:nvSpPr>
          <p:cNvPr id="322" name="Google Shape;322;g272528fef9c_0_8"/>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72528fef9c_0_15"/>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28" name="Google Shape;328;g272528fef9c_0_15"/>
          <p:cNvSpPr txBox="1"/>
          <p:nvPr/>
        </p:nvSpPr>
        <p:spPr>
          <a:xfrm>
            <a:off x="885950" y="1685450"/>
            <a:ext cx="78015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3: Find the k-th Prime Number</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find the k-th prime number using the Sieve of Eratosthenes? Assume the program prompts the user for \( n \) (the range) and \( k \) (the position).</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the range: 50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the position (k): 10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The 10th prime number up to 50 is: 29</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333333"/>
              </a:solidFill>
              <a:latin typeface="Roboto"/>
              <a:ea typeface="Roboto"/>
              <a:cs typeface="Roboto"/>
              <a:sym typeface="Roboto"/>
            </a:endParaRPr>
          </a:p>
        </p:txBody>
      </p:sp>
      <p:sp>
        <p:nvSpPr>
          <p:cNvPr id="329" name="Google Shape;329;g272528fef9c_0_15"/>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Practice questions</a:t>
            </a:r>
            <a:endParaRPr b="0" i="0" sz="1400" u="none" cap="none" strike="noStrike">
              <a:solidFill>
                <a:srgbClr val="000000"/>
              </a:solidFill>
              <a:latin typeface="Arial"/>
              <a:ea typeface="Arial"/>
              <a:cs typeface="Arial"/>
              <a:sym typeface="Arial"/>
            </a:endParaRPr>
          </a:p>
        </p:txBody>
      </p:sp>
      <p:sp>
        <p:nvSpPr>
          <p:cNvPr id="330" name="Google Shape;330;g272528fef9c_0_15"/>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72528fef9c_0_2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36" name="Google Shape;336;g272528fef9c_0_23"/>
          <p:cNvSpPr txBox="1"/>
          <p:nvPr/>
        </p:nvSpPr>
        <p:spPr>
          <a:xfrm>
            <a:off x="850725" y="1254375"/>
            <a:ext cx="78015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Question 4: List of Twin Primes</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How would you list all twin primes up to a given integer \( n \) using the Sieve of Eratosthenes? Twin primes are pairs of prime numbers that differ by 2.</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Input: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Enter a number: 50</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Sample Output:</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List of twin primes up to 50 are:</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(3, 5)</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(5, 7)</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(11, 13)</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(17, 19)</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(29, 31)</a:t>
            </a:r>
            <a:endParaRPr b="0" i="0" sz="1600" u="none" cap="none" strike="noStrike">
              <a:solidFill>
                <a:srgbClr val="33333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rgbClr val="333333"/>
                </a:solidFill>
                <a:latin typeface="Roboto"/>
                <a:ea typeface="Roboto"/>
                <a:cs typeface="Roboto"/>
                <a:sym typeface="Roboto"/>
              </a:rPr>
              <a:t>(41, 43)</a:t>
            </a:r>
            <a:endParaRPr b="0" i="0" sz="1600" u="none" cap="none" strike="noStrike">
              <a:solidFill>
                <a:srgbClr val="333333"/>
              </a:solidFill>
              <a:latin typeface="Roboto"/>
              <a:ea typeface="Roboto"/>
              <a:cs typeface="Roboto"/>
              <a:sym typeface="Roboto"/>
            </a:endParaRPr>
          </a:p>
        </p:txBody>
      </p:sp>
      <p:sp>
        <p:nvSpPr>
          <p:cNvPr id="337" name="Google Shape;337;g272528fef9c_0_23"/>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B0F0"/>
                </a:solidFill>
                <a:latin typeface="Roboto Black"/>
                <a:ea typeface="Roboto Black"/>
                <a:cs typeface="Roboto Black"/>
                <a:sym typeface="Roboto Black"/>
              </a:rPr>
              <a:t>Practice questions</a:t>
            </a:r>
            <a:endParaRPr b="0" i="0" sz="1400" u="none" cap="none" strike="noStrike">
              <a:solidFill>
                <a:srgbClr val="000000"/>
              </a:solidFill>
              <a:latin typeface="Arial"/>
              <a:ea typeface="Arial"/>
              <a:cs typeface="Arial"/>
              <a:sym typeface="Arial"/>
            </a:endParaRPr>
          </a:p>
        </p:txBody>
      </p:sp>
      <p:sp>
        <p:nvSpPr>
          <p:cNvPr id="338" name="Google Shape;338;g272528fef9c_0_23"/>
          <p:cNvSpPr txBox="1"/>
          <p:nvPr/>
        </p:nvSpPr>
        <p:spPr>
          <a:xfrm>
            <a:off x="145605" y="515475"/>
            <a:ext cx="634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8181EF"/>
                </a:solidFill>
                <a:latin typeface="Roboto Black"/>
                <a:ea typeface="Roboto Black"/>
                <a:cs typeface="Roboto Black"/>
                <a:sym typeface="Roboto Black"/>
              </a:rPr>
              <a:t>Practice questions</a:t>
            </a:r>
            <a:endParaRPr b="0" i="0" sz="1400" u="none" cap="none" strike="noStrike">
              <a:solidFill>
                <a:srgbClr val="8181E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72528fef9c_0_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344" name="Google Shape;344;g272528fef9c_0_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345" name="Google Shape;345;g272528fef9c_0_30"/>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346" name="Google Shape;346;g272528fef9c_0_30"/>
          <p:cNvSpPr txBox="1"/>
          <p:nvPr/>
        </p:nvSpPr>
        <p:spPr>
          <a:xfrm>
            <a:off x="3141000" y="2194650"/>
            <a:ext cx="2862000" cy="75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chemeClr val="lt1"/>
                </a:solidFill>
                <a:latin typeface="Roboto Medium"/>
                <a:ea typeface="Roboto Medium"/>
                <a:cs typeface="Roboto Medium"/>
                <a:sym typeface="Roboto Medium"/>
              </a:rPr>
              <a:t>THANK YOU</a:t>
            </a:r>
            <a:endParaRPr b="0" i="0" sz="3700" u="none" cap="none" strike="noStrike">
              <a:solidFill>
                <a:schemeClr val="lt1"/>
              </a:solidFill>
              <a:latin typeface="Roboto Medium"/>
              <a:ea typeface="Roboto Medium"/>
              <a:cs typeface="Roboto Medium"/>
              <a:sym typeface="Roboto Medium"/>
            </a:endParaRPr>
          </a:p>
        </p:txBody>
      </p:sp>
      <p:pic>
        <p:nvPicPr>
          <p:cNvPr id="347" name="Google Shape;347;g272528fef9c_0_30"/>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348" name="Google Shape;348;g272528fef9c_0_30"/>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349" name="Google Shape;349;g272528fef9c_0_30"/>
          <p:cNvSpPr txBox="1"/>
          <p:nvPr/>
        </p:nvSpPr>
        <p:spPr>
          <a:xfrm>
            <a:off x="1980750" y="4590800"/>
            <a:ext cx="1187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+91 78150 95095</a:t>
            </a:r>
            <a:endParaRPr b="0" i="0" sz="1000" u="none" cap="none" strike="noStrike">
              <a:solidFill>
                <a:schemeClr val="lt1"/>
              </a:solidFill>
              <a:latin typeface="Roboto Medium"/>
              <a:ea typeface="Roboto Medium"/>
              <a:cs typeface="Roboto Medium"/>
              <a:sym typeface="Roboto Medium"/>
            </a:endParaRPr>
          </a:p>
        </p:txBody>
      </p:sp>
      <p:cxnSp>
        <p:nvCxnSpPr>
          <p:cNvPr id="350" name="Google Shape;350;g272528fef9c_0_30"/>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351" name="Google Shape;351;g272528fef9c_0_30"/>
          <p:cNvSpPr txBox="1"/>
          <p:nvPr/>
        </p:nvSpPr>
        <p:spPr>
          <a:xfrm>
            <a:off x="3519050" y="4590800"/>
            <a:ext cx="19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codemithra@ethnus.com</a:t>
            </a:r>
            <a:endParaRPr b="0" i="0" sz="1000" u="none" cap="none" strike="noStrike">
              <a:solidFill>
                <a:schemeClr val="lt1"/>
              </a:solidFill>
              <a:latin typeface="Roboto Medium"/>
              <a:ea typeface="Roboto Medium"/>
              <a:cs typeface="Roboto Medium"/>
              <a:sym typeface="Roboto Medium"/>
            </a:endParaRPr>
          </a:p>
        </p:txBody>
      </p:sp>
      <p:pic>
        <p:nvPicPr>
          <p:cNvPr id="352" name="Google Shape;352;g272528fef9c_0_30"/>
          <p:cNvPicPr preferRelativeResize="0"/>
          <p:nvPr/>
        </p:nvPicPr>
        <p:blipFill rotWithShape="1">
          <a:blip r:embed="rId6">
            <a:alphaModFix/>
          </a:blip>
          <a:srcRect b="0" l="0" r="0" t="0"/>
          <a:stretch/>
        </p:blipFill>
        <p:spPr>
          <a:xfrm>
            <a:off x="5223770" y="4591063"/>
            <a:ext cx="338156" cy="338150"/>
          </a:xfrm>
          <a:prstGeom prst="rect">
            <a:avLst/>
          </a:prstGeom>
          <a:noFill/>
          <a:ln>
            <a:noFill/>
          </a:ln>
        </p:spPr>
      </p:pic>
      <p:sp>
        <p:nvSpPr>
          <p:cNvPr id="353" name="Google Shape;353;g272528fef9c_0_30"/>
          <p:cNvSpPr txBox="1"/>
          <p:nvPr/>
        </p:nvSpPr>
        <p:spPr>
          <a:xfrm>
            <a:off x="5457275" y="4590800"/>
            <a:ext cx="1934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Roboto Medium"/>
                <a:ea typeface="Roboto Medium"/>
                <a:cs typeface="Roboto Medium"/>
                <a:sym typeface="Roboto Medium"/>
              </a:rPr>
              <a:t>www.codemithra.com</a:t>
            </a:r>
            <a:endParaRPr b="0" i="0" sz="1000" u="none" cap="none" strike="noStrike">
              <a:solidFill>
                <a:schemeClr val="lt1"/>
              </a:solidFill>
              <a:latin typeface="Roboto Medium"/>
              <a:ea typeface="Roboto Medium"/>
              <a:cs typeface="Roboto Medium"/>
              <a:sym typeface="Roboto Medium"/>
            </a:endParaRPr>
          </a:p>
        </p:txBody>
      </p:sp>
      <p:cxnSp>
        <p:nvCxnSpPr>
          <p:cNvPr id="354" name="Google Shape;354;g272528fef9c_0_30"/>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8"/>
          <p:cNvSpPr/>
          <p:nvPr/>
        </p:nvSpPr>
        <p:spPr>
          <a:xfrm>
            <a:off x="-25350" y="-795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60" name="Google Shape;360;p18"/>
          <p:cNvSpPr txBox="1"/>
          <p:nvPr/>
        </p:nvSpPr>
        <p:spPr>
          <a:xfrm>
            <a:off x="438250" y="1166625"/>
            <a:ext cx="3399900" cy="77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3000" u="none" cap="none" strike="noStrike">
              <a:solidFill>
                <a:srgbClr val="000000"/>
              </a:solidFill>
              <a:latin typeface="Roboto"/>
              <a:ea typeface="Roboto"/>
              <a:cs typeface="Roboto"/>
              <a:sym typeface="Roboto"/>
            </a:endParaRPr>
          </a:p>
        </p:txBody>
      </p:sp>
      <p:pic>
        <p:nvPicPr>
          <p:cNvPr id="361" name="Google Shape;361;p18"/>
          <p:cNvPicPr preferRelativeResize="0"/>
          <p:nvPr/>
        </p:nvPicPr>
        <p:blipFill rotWithShape="1">
          <a:blip r:embed="rId3">
            <a:alphaModFix/>
          </a:blip>
          <a:srcRect b="0" l="0" r="0" t="0"/>
          <a:stretch/>
        </p:blipFill>
        <p:spPr>
          <a:xfrm>
            <a:off x="6712037" y="1362461"/>
            <a:ext cx="1980001" cy="2407675"/>
          </a:xfrm>
          <a:prstGeom prst="rect">
            <a:avLst/>
          </a:prstGeom>
          <a:noFill/>
          <a:ln>
            <a:noFill/>
          </a:ln>
        </p:spPr>
      </p:pic>
      <p:sp>
        <p:nvSpPr>
          <p:cNvPr id="362" name="Google Shape;362;p18"/>
          <p:cNvSpPr txBox="1"/>
          <p:nvPr/>
        </p:nvSpPr>
        <p:spPr>
          <a:xfrm>
            <a:off x="1022925" y="362900"/>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Proxima Nova"/>
                <a:ea typeface="Proxima Nova"/>
                <a:cs typeface="Proxima Nova"/>
                <a:sym typeface="Proxima Nova"/>
              </a:rPr>
              <a:t>/ethnuscodemithra</a:t>
            </a:r>
            <a:endParaRPr b="0" i="0" sz="1400" u="none" cap="none" strike="noStrike">
              <a:solidFill>
                <a:srgbClr val="000000"/>
              </a:solidFill>
              <a:latin typeface="Proxima Nova"/>
              <a:ea typeface="Proxima Nova"/>
              <a:cs typeface="Proxima Nova"/>
              <a:sym typeface="Proxima Nova"/>
            </a:endParaRPr>
          </a:p>
        </p:txBody>
      </p:sp>
      <p:pic>
        <p:nvPicPr>
          <p:cNvPr id="363" name="Google Shape;363;p18"/>
          <p:cNvPicPr preferRelativeResize="0"/>
          <p:nvPr/>
        </p:nvPicPr>
        <p:blipFill rotWithShape="1">
          <a:blip r:embed="rId4">
            <a:alphaModFix/>
          </a:blip>
          <a:srcRect b="0" l="0" r="0" t="0"/>
          <a:stretch/>
        </p:blipFill>
        <p:spPr>
          <a:xfrm>
            <a:off x="300225" y="213025"/>
            <a:ext cx="713224" cy="645093"/>
          </a:xfrm>
          <a:prstGeom prst="rect">
            <a:avLst/>
          </a:prstGeom>
          <a:noFill/>
          <a:ln>
            <a:noFill/>
          </a:ln>
        </p:spPr>
      </p:pic>
      <p:pic>
        <p:nvPicPr>
          <p:cNvPr id="364" name="Google Shape;364;p18"/>
          <p:cNvPicPr preferRelativeResize="0"/>
          <p:nvPr/>
        </p:nvPicPr>
        <p:blipFill rotWithShape="1">
          <a:blip r:embed="rId5">
            <a:alphaModFix/>
          </a:blip>
          <a:srcRect b="0" l="0" r="0" t="0"/>
          <a:stretch/>
        </p:blipFill>
        <p:spPr>
          <a:xfrm>
            <a:off x="5388850" y="225775"/>
            <a:ext cx="645070" cy="645101"/>
          </a:xfrm>
          <a:prstGeom prst="rect">
            <a:avLst/>
          </a:prstGeom>
          <a:noFill/>
          <a:ln>
            <a:noFill/>
          </a:ln>
        </p:spPr>
      </p:pic>
      <p:sp>
        <p:nvSpPr>
          <p:cNvPr id="365" name="Google Shape;365;p18"/>
          <p:cNvSpPr txBox="1"/>
          <p:nvPr/>
        </p:nvSpPr>
        <p:spPr>
          <a:xfrm>
            <a:off x="6025875" y="362900"/>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rgbClr val="4A86E8"/>
                </a:solidFill>
                <a:latin typeface="Roboto"/>
                <a:ea typeface="Roboto"/>
                <a:cs typeface="Roboto"/>
                <a:sym typeface="Roboto"/>
              </a:rPr>
              <a:t>/ethnus</a:t>
            </a:r>
            <a:endParaRPr b="0" i="0" sz="1400" u="none" cap="none" strike="noStrike">
              <a:solidFill>
                <a:srgbClr val="000000"/>
              </a:solidFill>
              <a:latin typeface="Proxima Nova"/>
              <a:ea typeface="Proxima Nova"/>
              <a:cs typeface="Proxima Nova"/>
              <a:sym typeface="Proxima Nova"/>
            </a:endParaRPr>
          </a:p>
        </p:txBody>
      </p:sp>
      <p:sp>
        <p:nvSpPr>
          <p:cNvPr id="366" name="Google Shape;366;p18"/>
          <p:cNvSpPr txBox="1"/>
          <p:nvPr/>
        </p:nvSpPr>
        <p:spPr>
          <a:xfrm>
            <a:off x="3575139" y="373902"/>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FF0000"/>
                </a:solidFill>
                <a:latin typeface="Proxima Nova"/>
                <a:ea typeface="Proxima Nova"/>
                <a:cs typeface="Proxima Nova"/>
                <a:sym typeface="Proxima Nova"/>
              </a:rPr>
              <a:t>Ethnus Codemithra</a:t>
            </a:r>
            <a:endParaRPr b="0" i="0" sz="1400" u="none" cap="none" strike="noStrike">
              <a:solidFill>
                <a:srgbClr val="FF0000"/>
              </a:solidFill>
              <a:latin typeface="Proxima Nova"/>
              <a:ea typeface="Proxima Nova"/>
              <a:cs typeface="Proxima Nova"/>
              <a:sym typeface="Proxima Nova"/>
            </a:endParaRPr>
          </a:p>
        </p:txBody>
      </p:sp>
      <p:pic>
        <p:nvPicPr>
          <p:cNvPr id="367" name="Google Shape;367;p18"/>
          <p:cNvPicPr preferRelativeResize="0"/>
          <p:nvPr/>
        </p:nvPicPr>
        <p:blipFill rotWithShape="1">
          <a:blip r:embed="rId6">
            <a:alphaModFix/>
          </a:blip>
          <a:srcRect b="0" l="2901" r="2899" t="0"/>
          <a:stretch/>
        </p:blipFill>
        <p:spPr>
          <a:xfrm>
            <a:off x="7065600" y="214800"/>
            <a:ext cx="608215" cy="645074"/>
          </a:xfrm>
          <a:prstGeom prst="rect">
            <a:avLst/>
          </a:prstGeom>
          <a:noFill/>
          <a:ln>
            <a:noFill/>
          </a:ln>
        </p:spPr>
      </p:pic>
      <p:sp>
        <p:nvSpPr>
          <p:cNvPr id="368" name="Google Shape;368;p18"/>
          <p:cNvSpPr txBox="1"/>
          <p:nvPr/>
        </p:nvSpPr>
        <p:spPr>
          <a:xfrm>
            <a:off x="7689950" y="373900"/>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Proxima Nova"/>
                <a:ea typeface="Proxima Nova"/>
                <a:cs typeface="Proxima Nova"/>
                <a:sym typeface="Proxima Nova"/>
              </a:rPr>
              <a:t>/code_mithra</a:t>
            </a:r>
            <a:endParaRPr b="0" i="0" sz="1400" u="none" cap="none" strike="noStrike">
              <a:solidFill>
                <a:srgbClr val="FF0000"/>
              </a:solidFill>
              <a:latin typeface="Proxima Nova"/>
              <a:ea typeface="Proxima Nova"/>
              <a:cs typeface="Proxima Nova"/>
              <a:sym typeface="Proxima Nova"/>
            </a:endParaRPr>
          </a:p>
        </p:txBody>
      </p:sp>
      <p:sp>
        <p:nvSpPr>
          <p:cNvPr id="369" name="Google Shape;369;p18"/>
          <p:cNvSpPr txBox="1"/>
          <p:nvPr/>
        </p:nvSpPr>
        <p:spPr>
          <a:xfrm>
            <a:off x="454025" y="1791970"/>
            <a:ext cx="48819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3700" u="none" cap="none" strike="noStrike">
              <a:solidFill>
                <a:srgbClr val="1C315B"/>
              </a:solidFill>
              <a:latin typeface="Proxima Nova"/>
              <a:ea typeface="Proxima Nova"/>
              <a:cs typeface="Proxima Nova"/>
              <a:sym typeface="Proxima Nova"/>
            </a:endParaRPr>
          </a:p>
        </p:txBody>
      </p:sp>
      <p:sp>
        <p:nvSpPr>
          <p:cNvPr id="370" name="Google Shape;370;p18"/>
          <p:cNvSpPr/>
          <p:nvPr/>
        </p:nvSpPr>
        <p:spPr>
          <a:xfrm>
            <a:off x="-25350" y="4051530"/>
            <a:ext cx="9169200" cy="1089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71" name="Google Shape;371;p18"/>
          <p:cNvSpPr txBox="1"/>
          <p:nvPr/>
        </p:nvSpPr>
        <p:spPr>
          <a:xfrm>
            <a:off x="1563475" y="442238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codemithra@ethnus.com</a:t>
            </a:r>
            <a:endParaRPr b="0" i="0" sz="1400" u="none" cap="none" strike="noStrike">
              <a:solidFill>
                <a:srgbClr val="000000"/>
              </a:solidFill>
              <a:latin typeface="Proxima Nova"/>
              <a:ea typeface="Proxima Nova"/>
              <a:cs typeface="Proxima Nova"/>
              <a:sym typeface="Proxima Nova"/>
            </a:endParaRPr>
          </a:p>
        </p:txBody>
      </p:sp>
      <p:pic>
        <p:nvPicPr>
          <p:cNvPr id="372" name="Google Shape;372;p18"/>
          <p:cNvPicPr preferRelativeResize="0"/>
          <p:nvPr/>
        </p:nvPicPr>
        <p:blipFill rotWithShape="1">
          <a:blip r:embed="rId7">
            <a:alphaModFix/>
          </a:blip>
          <a:srcRect b="0" l="0" r="0" t="0"/>
          <a:stretch/>
        </p:blipFill>
        <p:spPr>
          <a:xfrm>
            <a:off x="5998788" y="4274268"/>
            <a:ext cx="713232" cy="713232"/>
          </a:xfrm>
          <a:prstGeom prst="rect">
            <a:avLst/>
          </a:prstGeom>
          <a:noFill/>
          <a:ln>
            <a:noFill/>
          </a:ln>
        </p:spPr>
      </p:pic>
      <p:pic>
        <p:nvPicPr>
          <p:cNvPr id="373" name="Google Shape;373;p18"/>
          <p:cNvPicPr preferRelativeResize="0"/>
          <p:nvPr/>
        </p:nvPicPr>
        <p:blipFill rotWithShape="1">
          <a:blip r:embed="rId8">
            <a:alphaModFix/>
          </a:blip>
          <a:srcRect b="0" l="0" r="0" t="0"/>
          <a:stretch/>
        </p:blipFill>
        <p:spPr>
          <a:xfrm>
            <a:off x="909825" y="4272512"/>
            <a:ext cx="716750" cy="716750"/>
          </a:xfrm>
          <a:prstGeom prst="rect">
            <a:avLst/>
          </a:prstGeom>
          <a:noFill/>
          <a:ln>
            <a:noFill/>
          </a:ln>
        </p:spPr>
      </p:pic>
      <p:pic>
        <p:nvPicPr>
          <p:cNvPr id="374" name="Google Shape;374;p18"/>
          <p:cNvPicPr preferRelativeResize="0"/>
          <p:nvPr/>
        </p:nvPicPr>
        <p:blipFill rotWithShape="1">
          <a:blip r:embed="rId9">
            <a:alphaModFix/>
          </a:blip>
          <a:srcRect b="0" l="0" r="0" t="0"/>
          <a:stretch/>
        </p:blipFill>
        <p:spPr>
          <a:xfrm>
            <a:off x="3712438" y="4285267"/>
            <a:ext cx="713232" cy="713232"/>
          </a:xfrm>
          <a:prstGeom prst="rect">
            <a:avLst/>
          </a:prstGeom>
          <a:noFill/>
          <a:ln>
            <a:noFill/>
          </a:ln>
        </p:spPr>
      </p:pic>
      <p:sp>
        <p:nvSpPr>
          <p:cNvPr id="375" name="Google Shape;375;p18"/>
          <p:cNvSpPr txBox="1"/>
          <p:nvPr/>
        </p:nvSpPr>
        <p:spPr>
          <a:xfrm>
            <a:off x="4425675" y="4422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+91 7815 095 095</a:t>
            </a:r>
            <a:endParaRPr b="0" i="0" sz="1400" u="none" cap="none" strike="noStrike">
              <a:solidFill>
                <a:srgbClr val="000000"/>
              </a:solidFill>
              <a:latin typeface="Proxima Nova"/>
              <a:ea typeface="Proxima Nova"/>
              <a:cs typeface="Proxima Nova"/>
              <a:sym typeface="Proxima Nova"/>
            </a:endParaRPr>
          </a:p>
        </p:txBody>
      </p:sp>
      <p:sp>
        <p:nvSpPr>
          <p:cNvPr id="376" name="Google Shape;376;p18"/>
          <p:cNvSpPr txBox="1"/>
          <p:nvPr/>
        </p:nvSpPr>
        <p:spPr>
          <a:xfrm>
            <a:off x="6660975" y="443338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+91 9019 921 340</a:t>
            </a:r>
            <a:endParaRPr b="0" i="0" sz="1400" u="none" cap="none" strike="noStrike">
              <a:solidFill>
                <a:srgbClr val="000000"/>
              </a:solidFill>
              <a:latin typeface="Proxima Nova"/>
              <a:ea typeface="Proxima Nova"/>
              <a:cs typeface="Proxima Nova"/>
              <a:sym typeface="Proxima Nova"/>
            </a:endParaRPr>
          </a:p>
        </p:txBody>
      </p:sp>
      <p:pic>
        <p:nvPicPr>
          <p:cNvPr id="377" name="Google Shape;377;p18"/>
          <p:cNvPicPr preferRelativeResize="0"/>
          <p:nvPr/>
        </p:nvPicPr>
        <p:blipFill rotWithShape="1">
          <a:blip r:embed="rId10">
            <a:alphaModFix/>
          </a:blip>
          <a:srcRect b="0" l="0" r="0" t="0"/>
          <a:stretch/>
        </p:blipFill>
        <p:spPr>
          <a:xfrm>
            <a:off x="2823886" y="268626"/>
            <a:ext cx="788464" cy="554400"/>
          </a:xfrm>
          <a:prstGeom prst="rect">
            <a:avLst/>
          </a:prstGeom>
          <a:noFill/>
          <a:ln>
            <a:noFill/>
          </a:ln>
        </p:spPr>
      </p:pic>
      <p:pic>
        <p:nvPicPr>
          <p:cNvPr id="378" name="Google Shape;378;p18"/>
          <p:cNvPicPr preferRelativeResize="0"/>
          <p:nvPr/>
        </p:nvPicPr>
        <p:blipFill rotWithShape="1">
          <a:blip r:embed="rId11">
            <a:alphaModFix/>
          </a:blip>
          <a:srcRect b="0" l="0" r="0" t="0"/>
          <a:stretch/>
        </p:blipFill>
        <p:spPr>
          <a:xfrm>
            <a:off x="438250" y="2292450"/>
            <a:ext cx="2463576" cy="289650"/>
          </a:xfrm>
          <a:prstGeom prst="rect">
            <a:avLst/>
          </a:prstGeom>
          <a:noFill/>
          <a:ln>
            <a:noFill/>
          </a:ln>
        </p:spPr>
      </p:pic>
      <p:sp>
        <p:nvSpPr>
          <p:cNvPr id="379" name="Google Shape;379;p18"/>
          <p:cNvSpPr txBox="1"/>
          <p:nvPr/>
        </p:nvSpPr>
        <p:spPr>
          <a:xfrm>
            <a:off x="2292300" y="3338025"/>
            <a:ext cx="28548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Roboto"/>
              <a:ea typeface="Roboto"/>
              <a:cs typeface="Roboto"/>
              <a:sym typeface="Roboto"/>
            </a:endParaRPr>
          </a:p>
        </p:txBody>
      </p:sp>
      <p:pic>
        <p:nvPicPr>
          <p:cNvPr id="380" name="Google Shape;380;p18"/>
          <p:cNvPicPr preferRelativeResize="0"/>
          <p:nvPr/>
        </p:nvPicPr>
        <p:blipFill rotWithShape="1">
          <a:blip r:embed="rId12">
            <a:alphaModFix/>
          </a:blip>
          <a:srcRect b="0" l="0" r="0" t="0"/>
          <a:stretch/>
        </p:blipFill>
        <p:spPr>
          <a:xfrm>
            <a:off x="3607229" y="1469197"/>
            <a:ext cx="1904053" cy="1904053"/>
          </a:xfrm>
          <a:prstGeom prst="rect">
            <a:avLst/>
          </a:prstGeom>
          <a:noFill/>
          <a:ln>
            <a:noFill/>
          </a:ln>
        </p:spPr>
      </p:pic>
      <p:sp>
        <p:nvSpPr>
          <p:cNvPr id="381" name="Google Shape;381;p18"/>
          <p:cNvSpPr/>
          <p:nvPr/>
        </p:nvSpPr>
        <p:spPr>
          <a:xfrm>
            <a:off x="3456191" y="3570348"/>
            <a:ext cx="2357400" cy="28410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666666"/>
                </a:solidFill>
                <a:latin typeface="Roboto"/>
                <a:ea typeface="Roboto"/>
                <a:cs typeface="Roboto"/>
                <a:sym typeface="Roboto"/>
              </a:rPr>
              <a:t>https://learn.codemithra.com</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28" name="Google Shape;12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29" name="Google Shape;129;p1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130" name="Google Shape;130;p17"/>
          <p:cNvSpPr txBox="1"/>
          <p:nvPr/>
        </p:nvSpPr>
        <p:spPr>
          <a:xfrm>
            <a:off x="156116" y="2316034"/>
            <a:ext cx="4690948" cy="75094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200"/>
              <a:buFont typeface="Arial"/>
              <a:buNone/>
            </a:pPr>
            <a:r>
              <a:rPr b="1" i="0" lang="en-US" sz="3200" u="none" cap="none" strike="noStrike">
                <a:solidFill>
                  <a:schemeClr val="lt1"/>
                </a:solidFill>
                <a:latin typeface="Roboto Black"/>
                <a:ea typeface="Roboto Black"/>
                <a:cs typeface="Roboto Black"/>
                <a:sym typeface="Roboto Black"/>
              </a:rPr>
              <a:t>SIMPLE SIEVE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36" name="Google Shape;13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37" name="Google Shape;137;p21"/>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38" name="Google Shape;138;p21"/>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139" name="Google Shape;139;p21"/>
          <p:cNvSpPr txBox="1"/>
          <p:nvPr/>
        </p:nvSpPr>
        <p:spPr>
          <a:xfrm>
            <a:off x="311700" y="778809"/>
            <a:ext cx="309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8181EF"/>
                </a:solidFill>
                <a:latin typeface="Roboto Black"/>
                <a:ea typeface="Roboto Black"/>
                <a:cs typeface="Roboto Black"/>
                <a:sym typeface="Roboto Black"/>
              </a:rPr>
              <a:t>TOPICS</a:t>
            </a:r>
            <a:endParaRPr b="0" i="0" sz="1400" u="none" cap="none" strike="noStrike">
              <a:solidFill>
                <a:srgbClr val="8181EF"/>
              </a:solidFill>
              <a:latin typeface="Roboto Black"/>
              <a:ea typeface="Roboto Black"/>
              <a:cs typeface="Roboto Black"/>
              <a:sym typeface="Roboto Black"/>
            </a:endParaRPr>
          </a:p>
        </p:txBody>
      </p:sp>
      <p:sp>
        <p:nvSpPr>
          <p:cNvPr id="140" name="Google Shape;140;p21"/>
          <p:cNvSpPr txBox="1"/>
          <p:nvPr/>
        </p:nvSpPr>
        <p:spPr>
          <a:xfrm>
            <a:off x="1115121" y="1628019"/>
            <a:ext cx="32040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Introduction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Example</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Roboto"/>
              <a:buChar char="⮚"/>
            </a:pPr>
            <a:r>
              <a:rPr b="0" i="0" lang="en-US" sz="1400" u="none" cap="none" strike="noStrike">
                <a:solidFill>
                  <a:srgbClr val="000000"/>
                </a:solidFill>
                <a:latin typeface="Roboto"/>
                <a:ea typeface="Roboto"/>
                <a:cs typeface="Roboto"/>
                <a:sym typeface="Roboto"/>
              </a:rPr>
              <a:t>Algorithm</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Roboto"/>
              <a:buChar char="⮚"/>
            </a:pPr>
            <a:r>
              <a:rPr b="0" i="0" lang="en-US" sz="1400" u="none" cap="none" strike="noStrike">
                <a:solidFill>
                  <a:srgbClr val="000000"/>
                </a:solidFill>
                <a:latin typeface="Roboto"/>
                <a:ea typeface="Roboto"/>
                <a:cs typeface="Roboto"/>
                <a:sym typeface="Roboto"/>
              </a:rPr>
              <a:t>Pseudocode</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Program</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Roboto"/>
                <a:ea typeface="Roboto"/>
                <a:cs typeface="Roboto"/>
                <a:sym typeface="Roboto"/>
              </a:rPr>
              <a:t>Interview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3"/>
          <p:cNvSpPr/>
          <p:nvPr/>
        </p:nvSpPr>
        <p:spPr>
          <a:xfrm>
            <a:off x="519162" y="1126848"/>
            <a:ext cx="8282354" cy="363172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 Sieve of Eratosthenes is the simplest prime number sieve. </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It is a Prime number algorithm to search all the prime numbers in a given limit. </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There are several prime number sieves. For example- the Sieve of Eratosthenes, Sieve of Atkin, Sieve of Sundaram, etc.</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80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This algorithm filters out the prime number in an iterative approach.</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The filtering process starts with the smallest prime number. A Prime is a natural number that is greater than 1 and has only two divisors, viz., 1 and the number itself. The numbers that are not primes are called composite numbers.</a:t>
            </a:r>
            <a:endParaRPr b="0" i="0" sz="1400" u="none" cap="none" strike="noStrike">
              <a:solidFill>
                <a:srgbClr val="000000"/>
              </a:solidFill>
              <a:latin typeface="Roboto"/>
              <a:ea typeface="Roboto"/>
              <a:cs typeface="Roboto"/>
              <a:sym typeface="Roboto"/>
            </a:endParaRPr>
          </a:p>
          <a:p>
            <a:pPr indent="-285750" lvl="0" marL="285750" marR="0" rtl="0" algn="l">
              <a:lnSpc>
                <a:spcPct val="150000"/>
              </a:lnSpc>
              <a:spcBef>
                <a:spcPts val="0"/>
              </a:spcBef>
              <a:spcAft>
                <a:spcPts val="0"/>
              </a:spcAft>
              <a:buClr>
                <a:srgbClr val="000000"/>
              </a:buClr>
              <a:buSzPts val="1600"/>
              <a:buFont typeface="Arial"/>
              <a:buChar char="•"/>
            </a:pPr>
            <a:r>
              <a:rPr b="0" i="0" lang="en-US" sz="1400" u="none" cap="none" strike="noStrike">
                <a:solidFill>
                  <a:srgbClr val="222222"/>
                </a:solidFill>
                <a:latin typeface="Roboto"/>
                <a:ea typeface="Roboto"/>
                <a:cs typeface="Roboto"/>
                <a:sym typeface="Roboto"/>
              </a:rPr>
              <a:t>In the sieve of the Eratosthenes method, a small prime number is selected first, and all the multiples of it get filtered out. The process runs on a loop in a given range.</a:t>
            </a:r>
            <a:endParaRPr b="0" i="0" sz="1400" u="none" cap="none" strike="noStrike">
              <a:solidFill>
                <a:srgbClr val="000000"/>
              </a:solidFill>
              <a:latin typeface="Roboto"/>
              <a:ea typeface="Roboto"/>
              <a:cs typeface="Roboto"/>
              <a:sym typeface="Roboto"/>
            </a:endParaRPr>
          </a:p>
        </p:txBody>
      </p:sp>
      <p:sp>
        <p:nvSpPr>
          <p:cNvPr id="146" name="Google Shape;146;p13"/>
          <p:cNvSpPr txBox="1"/>
          <p:nvPr/>
        </p:nvSpPr>
        <p:spPr>
          <a:xfrm>
            <a:off x="579864" y="504944"/>
            <a:ext cx="540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8181EF"/>
                </a:solidFill>
                <a:latin typeface="Roboto Black"/>
                <a:ea typeface="Roboto Black"/>
                <a:cs typeface="Roboto Black"/>
                <a:sym typeface="Roboto Black"/>
              </a:rPr>
              <a:t>Simple Sieve</a:t>
            </a:r>
            <a:endParaRPr b="0" i="0" sz="1400" u="none" cap="none" strike="noStrike">
              <a:solidFill>
                <a:srgbClr val="8181E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4"/>
          <p:cNvSpPr/>
          <p:nvPr/>
        </p:nvSpPr>
        <p:spPr>
          <a:xfrm>
            <a:off x="750706" y="1531064"/>
            <a:ext cx="7464669" cy="2629526"/>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find primes up to 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For all numbers a: from 2 to sqrt(n)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IF a is unmarked THEN</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a is prime</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For all multiples of an (a &lt; n)</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mark multiples of as a composite</a:t>
            </a:r>
            <a:endParaRPr b="0" i="0" sz="1400" u="none" cap="none" strike="noStrike">
              <a:solidFill>
                <a:srgbClr val="000000"/>
              </a:solidFill>
              <a:latin typeface="Roboto"/>
              <a:ea typeface="Roboto"/>
              <a:cs typeface="Roboto"/>
              <a:sym typeface="Roboto"/>
            </a:endParaRPr>
          </a:p>
          <a:p>
            <a:pPr indent="0" lvl="0" marL="0" marR="0" rtl="0" algn="l">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All unmarked numbers are prime!</a:t>
            </a:r>
            <a:endParaRPr b="0" i="0" sz="1400" u="none" cap="none" strike="noStrike">
              <a:solidFill>
                <a:srgbClr val="000000"/>
              </a:solidFill>
              <a:latin typeface="Roboto"/>
              <a:ea typeface="Roboto"/>
              <a:cs typeface="Roboto"/>
              <a:sym typeface="Roboto"/>
            </a:endParaRPr>
          </a:p>
          <a:p>
            <a:pPr indent="0" lvl="0" marL="0" marR="0" rtl="0" algn="l">
              <a:lnSpc>
                <a:spcPct val="150000"/>
              </a:lnSpc>
              <a:spcBef>
                <a:spcPts val="80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52" name="Google Shape;152;p14"/>
          <p:cNvSpPr txBox="1"/>
          <p:nvPr/>
        </p:nvSpPr>
        <p:spPr>
          <a:xfrm>
            <a:off x="464633" y="888750"/>
            <a:ext cx="457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8181EF"/>
                </a:solidFill>
                <a:latin typeface="Roboto"/>
                <a:ea typeface="Roboto"/>
                <a:cs typeface="Roboto"/>
                <a:sym typeface="Roboto"/>
              </a:rPr>
              <a:t>PSEUDOCODE</a:t>
            </a:r>
            <a:endParaRPr b="0" i="0" sz="2400" u="none" cap="none" strike="noStrike">
              <a:solidFill>
                <a:srgbClr val="8181E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5"/>
          <p:cNvPicPr preferRelativeResize="0"/>
          <p:nvPr/>
        </p:nvPicPr>
        <p:blipFill rotWithShape="1">
          <a:blip r:embed="rId3">
            <a:alphaModFix/>
          </a:blip>
          <a:srcRect b="0" l="0" r="0" t="0"/>
          <a:stretch/>
        </p:blipFill>
        <p:spPr>
          <a:xfrm>
            <a:off x="2852027" y="3730969"/>
            <a:ext cx="4587875" cy="1317625"/>
          </a:xfrm>
          <a:prstGeom prst="rect">
            <a:avLst/>
          </a:prstGeom>
          <a:noFill/>
          <a:ln>
            <a:noFill/>
          </a:ln>
        </p:spPr>
      </p:pic>
      <p:sp>
        <p:nvSpPr>
          <p:cNvPr id="158" name="Google Shape;158;p15"/>
          <p:cNvSpPr/>
          <p:nvPr/>
        </p:nvSpPr>
        <p:spPr>
          <a:xfrm>
            <a:off x="122464" y="1027234"/>
            <a:ext cx="8879763" cy="52318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500"/>
              <a:buFont typeface="Arial"/>
              <a:buNone/>
            </a:pPr>
            <a:r>
              <a:rPr b="0" i="0" lang="en-US" sz="1400" u="none" cap="none" strike="noStrike">
                <a:solidFill>
                  <a:srgbClr val="222222"/>
                </a:solidFill>
                <a:latin typeface="Roboto"/>
                <a:ea typeface="Roboto"/>
                <a:cs typeface="Roboto"/>
                <a:sym typeface="Roboto"/>
              </a:rPr>
              <a:t>Let’s take the number range from 2 to 10.</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Roboto"/>
              <a:ea typeface="Roboto"/>
              <a:cs typeface="Roboto"/>
              <a:sym typeface="Roboto"/>
            </a:endParaRPr>
          </a:p>
        </p:txBody>
      </p:sp>
      <p:sp>
        <p:nvSpPr>
          <p:cNvPr id="159" name="Google Shape;159;p15"/>
          <p:cNvSpPr/>
          <p:nvPr/>
        </p:nvSpPr>
        <p:spPr>
          <a:xfrm>
            <a:off x="63515" y="3037914"/>
            <a:ext cx="8879763" cy="52318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22222"/>
              </a:buClr>
              <a:buSzPts val="1500"/>
              <a:buFont typeface="Arial"/>
              <a:buNone/>
            </a:pPr>
            <a:r>
              <a:rPr b="0" i="0" lang="en-US" sz="1400" u="none" cap="none" strike="noStrike">
                <a:solidFill>
                  <a:srgbClr val="222222"/>
                </a:solidFill>
                <a:latin typeface="Roboto"/>
                <a:ea typeface="Roboto"/>
                <a:cs typeface="Roboto"/>
                <a:sym typeface="Roboto"/>
              </a:rPr>
              <a:t>After applying the Sieve of Eratosthenes, it will produce the list of prime numbers 2, 3, 5, 7</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Roboto"/>
              <a:ea typeface="Roboto"/>
              <a:cs typeface="Roboto"/>
              <a:sym typeface="Roboto"/>
            </a:endParaRPr>
          </a:p>
        </p:txBody>
      </p:sp>
      <p:pic>
        <p:nvPicPr>
          <p:cNvPr id="160" name="Google Shape;160;p15"/>
          <p:cNvPicPr preferRelativeResize="0"/>
          <p:nvPr/>
        </p:nvPicPr>
        <p:blipFill rotWithShape="1">
          <a:blip r:embed="rId4">
            <a:alphaModFix/>
          </a:blip>
          <a:srcRect b="0" l="0" r="0" t="0"/>
          <a:stretch/>
        </p:blipFill>
        <p:spPr>
          <a:xfrm>
            <a:off x="2535149" y="1344977"/>
            <a:ext cx="3375794" cy="1627939"/>
          </a:xfrm>
          <a:prstGeom prst="rect">
            <a:avLst/>
          </a:prstGeom>
          <a:noFill/>
          <a:ln>
            <a:noFill/>
          </a:ln>
        </p:spPr>
      </p:pic>
      <p:sp>
        <p:nvSpPr>
          <p:cNvPr id="161" name="Google Shape;161;p15"/>
          <p:cNvSpPr txBox="1"/>
          <p:nvPr/>
        </p:nvSpPr>
        <p:spPr>
          <a:xfrm>
            <a:off x="215591" y="719457"/>
            <a:ext cx="995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Roboto Black"/>
                <a:ea typeface="Roboto Black"/>
                <a:cs typeface="Roboto Black"/>
                <a:sym typeface="Roboto Black"/>
              </a:rPr>
              <a:t>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67" name="Google Shape;167;p3"/>
          <p:cNvSpPr txBox="1"/>
          <p:nvPr>
            <p:ph idx="1" type="body"/>
          </p:nvPr>
        </p:nvSpPr>
        <p:spPr>
          <a:xfrm>
            <a:off x="185575" y="1302725"/>
            <a:ext cx="8635500" cy="3416400"/>
          </a:xfrm>
          <a:prstGeom prst="rect">
            <a:avLst/>
          </a:prstGeom>
          <a:noFill/>
          <a:ln>
            <a:noFill/>
          </a:ln>
        </p:spPr>
        <p:txBody>
          <a:bodyPr anchorCtr="0" anchor="t" bIns="91425" lIns="91425" spcFirstLastPara="1" rIns="91425" wrap="square" tIns="91425">
            <a:noAutofit/>
          </a:bodyPr>
          <a:lstStyle/>
          <a:p>
            <a:pPr indent="0" lvl="0" marL="114300" rtl="0" algn="l">
              <a:lnSpc>
                <a:spcPct val="250000"/>
              </a:lnSpc>
              <a:spcBef>
                <a:spcPts val="0"/>
              </a:spcBef>
              <a:spcAft>
                <a:spcPts val="0"/>
              </a:spcAft>
              <a:buSzPts val="1800"/>
              <a:buNone/>
            </a:pPr>
            <a:r>
              <a:rPr b="1" lang="en-US" sz="1500">
                <a:solidFill>
                  <a:srgbClr val="222222"/>
                </a:solidFill>
              </a:rPr>
              <a:t>Step 1)</a:t>
            </a:r>
            <a:r>
              <a:rPr lang="en-US" sz="1500">
                <a:solidFill>
                  <a:srgbClr val="222222"/>
                </a:solidFill>
              </a:rPr>
              <a:t> Create a list of numbers from 2 to the given range n. We start with 2 as it is the smallest and first prime number.</a:t>
            </a:r>
            <a:endParaRPr sz="1500"/>
          </a:p>
          <a:p>
            <a:pPr indent="0" lvl="0" marL="114300" rtl="0" algn="l">
              <a:lnSpc>
                <a:spcPct val="250000"/>
              </a:lnSpc>
              <a:spcBef>
                <a:spcPts val="0"/>
              </a:spcBef>
              <a:spcAft>
                <a:spcPts val="0"/>
              </a:spcAft>
              <a:buSzPts val="1800"/>
              <a:buNone/>
            </a:pPr>
            <a:r>
              <a:rPr b="1" lang="en-US" sz="1500">
                <a:solidFill>
                  <a:srgbClr val="222222"/>
                </a:solidFill>
              </a:rPr>
              <a:t>Step 2)</a:t>
            </a:r>
            <a:r>
              <a:rPr lang="en-US" sz="1500">
                <a:solidFill>
                  <a:srgbClr val="222222"/>
                </a:solidFill>
              </a:rPr>
              <a:t> Select the smallest number on the list, x (initially x equals 2), traverse through the list, and filter the corresponding composite numbers by marking all the multiples of the selected numbers.</a:t>
            </a:r>
            <a:endParaRPr sz="1500"/>
          </a:p>
          <a:p>
            <a:pPr indent="0" lvl="0" marL="114300" rtl="0" algn="l">
              <a:lnSpc>
                <a:spcPct val="250000"/>
              </a:lnSpc>
              <a:spcBef>
                <a:spcPts val="0"/>
              </a:spcBef>
              <a:spcAft>
                <a:spcPts val="0"/>
              </a:spcAft>
              <a:buSzPts val="1800"/>
              <a:buNone/>
            </a:pPr>
            <a:r>
              <a:rPr b="1" lang="en-US" sz="1500">
                <a:solidFill>
                  <a:srgbClr val="222222"/>
                </a:solidFill>
              </a:rPr>
              <a:t>Step 3)</a:t>
            </a:r>
            <a:r>
              <a:rPr lang="en-US" sz="1500">
                <a:solidFill>
                  <a:srgbClr val="222222"/>
                </a:solidFill>
              </a:rPr>
              <a:t> Then choose the next prime or the smallest unmarked number on the list and repeat step </a:t>
            </a:r>
            <a:endParaRPr sz="1500"/>
          </a:p>
          <a:p>
            <a:pPr indent="0" lvl="0" marL="114300" rtl="0" algn="l">
              <a:lnSpc>
                <a:spcPct val="115000"/>
              </a:lnSpc>
              <a:spcBef>
                <a:spcPts val="0"/>
              </a:spcBef>
              <a:spcAft>
                <a:spcPts val="0"/>
              </a:spcAft>
              <a:buSzPts val="1800"/>
              <a:buNone/>
            </a:pPr>
            <a:r>
              <a:t/>
            </a:r>
            <a:endParaRPr sz="1600">
              <a:solidFill>
                <a:schemeClr val="dk1"/>
              </a:solidFill>
            </a:endParaRPr>
          </a:p>
        </p:txBody>
      </p:sp>
      <p:sp>
        <p:nvSpPr>
          <p:cNvPr id="168" name="Google Shape;168;p3"/>
          <p:cNvSpPr txBox="1"/>
          <p:nvPr/>
        </p:nvSpPr>
        <p:spPr>
          <a:xfrm>
            <a:off x="289652" y="793355"/>
            <a:ext cx="485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Roboto"/>
                <a:ea typeface="Roboto"/>
                <a:cs typeface="Roboto"/>
                <a:sym typeface="Roboto"/>
              </a:rPr>
              <a:t>ALGORITHM</a:t>
            </a:r>
            <a:endParaRPr i="0" sz="2000" u="none" cap="none" strike="noStrike">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p:nvPr/>
        </p:nvSpPr>
        <p:spPr>
          <a:xfrm>
            <a:off x="9568960" y="0"/>
            <a:ext cx="144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174" name="Google Shape;174;p4"/>
          <p:cNvSpPr/>
          <p:nvPr/>
        </p:nvSpPr>
        <p:spPr>
          <a:xfrm>
            <a:off x="0" y="531297"/>
            <a:ext cx="184731"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75" name="Google Shape;175;p4"/>
          <p:cNvSpPr/>
          <p:nvPr/>
        </p:nvSpPr>
        <p:spPr>
          <a:xfrm>
            <a:off x="1634278" y="3643224"/>
            <a:ext cx="8490900" cy="2216100"/>
          </a:xfrm>
          <a:prstGeom prst="rect">
            <a:avLst/>
          </a:prstGeom>
          <a:noFill/>
          <a:ln>
            <a:noFill/>
          </a:ln>
        </p:spPr>
        <p:txBody>
          <a:bodyPr anchorCtr="0" anchor="ctr"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descr="Sieve of Eratosthenes Algorithm" id="176" name="Google Shape;176;p4"/>
          <p:cNvPicPr preferRelativeResize="0"/>
          <p:nvPr/>
        </p:nvPicPr>
        <p:blipFill rotWithShape="1">
          <a:blip r:embed="rId3">
            <a:alphaModFix/>
          </a:blip>
          <a:srcRect b="0" l="0" r="0" t="0"/>
          <a:stretch/>
        </p:blipFill>
        <p:spPr>
          <a:xfrm>
            <a:off x="3973461" y="586577"/>
            <a:ext cx="184264" cy="258763"/>
          </a:xfrm>
          <a:prstGeom prst="rect">
            <a:avLst/>
          </a:prstGeom>
          <a:noFill/>
          <a:ln>
            <a:noFill/>
          </a:ln>
        </p:spPr>
      </p:pic>
      <p:sp>
        <p:nvSpPr>
          <p:cNvPr id="177" name="Google Shape;177;p4"/>
          <p:cNvSpPr txBox="1"/>
          <p:nvPr>
            <p:ph idx="1" type="body"/>
          </p:nvPr>
        </p:nvSpPr>
        <p:spPr>
          <a:xfrm>
            <a:off x="289650" y="130271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222222"/>
              </a:buClr>
              <a:buSzPts val="1600"/>
              <a:buFont typeface="Arial"/>
              <a:buNone/>
            </a:pPr>
            <a:r>
              <a:rPr b="1" lang="en-US" sz="1500">
                <a:solidFill>
                  <a:srgbClr val="222222"/>
                </a:solidFill>
              </a:rPr>
              <a:t>Step 4)</a:t>
            </a:r>
            <a:r>
              <a:rPr lang="en-US" sz="1500">
                <a:solidFill>
                  <a:srgbClr val="222222"/>
                </a:solidFill>
              </a:rPr>
              <a:t> Repeat the previous step until the value of x should be lesser than or equal to the square root of n (x&lt;=  )</a:t>
            </a:r>
            <a:endParaRPr sz="1500">
              <a:solidFill>
                <a:schemeClr val="dk1"/>
              </a:solidFill>
            </a:endParaRPr>
          </a:p>
          <a:p>
            <a:pPr indent="0" lvl="0" marL="0" rtl="0" algn="l">
              <a:lnSpc>
                <a:spcPct val="150000"/>
              </a:lnSpc>
              <a:spcBef>
                <a:spcPts val="0"/>
              </a:spcBef>
              <a:spcAft>
                <a:spcPts val="0"/>
              </a:spcAft>
              <a:buClr>
                <a:schemeClr val="dk1"/>
              </a:buClr>
              <a:buSzPts val="1600"/>
              <a:buFont typeface="Arial"/>
              <a:buNone/>
            </a:pPr>
            <a:r>
              <a:t/>
            </a:r>
            <a:endParaRPr sz="1500">
              <a:solidFill>
                <a:srgbClr val="222222"/>
              </a:solidFill>
            </a:endParaRPr>
          </a:p>
          <a:p>
            <a:pPr indent="0" lvl="0" marL="0" rtl="0" algn="l">
              <a:lnSpc>
                <a:spcPct val="150000"/>
              </a:lnSpc>
              <a:spcBef>
                <a:spcPts val="0"/>
              </a:spcBef>
              <a:spcAft>
                <a:spcPts val="0"/>
              </a:spcAft>
              <a:buClr>
                <a:schemeClr val="dk1"/>
              </a:buClr>
              <a:buSzPts val="1600"/>
              <a:buFont typeface="Arial"/>
              <a:buNone/>
            </a:pPr>
            <a:r>
              <a:rPr b="1" lang="en-US" sz="1500">
                <a:solidFill>
                  <a:srgbClr val="222222"/>
                </a:solidFill>
              </a:rPr>
              <a:t>Step 5)</a:t>
            </a:r>
            <a:r>
              <a:rPr lang="en-US" sz="1500">
                <a:solidFill>
                  <a:srgbClr val="222222"/>
                </a:solidFill>
              </a:rPr>
              <a:t> After those four steps, the remaining unmarked numbers would be all the primes on that given range n.</a:t>
            </a:r>
            <a:endParaRPr b="1" sz="1500">
              <a:solidFill>
                <a:srgbClr val="222222"/>
              </a:solidFill>
            </a:endParaRPr>
          </a:p>
          <a:p>
            <a:pPr indent="0" lvl="0" marL="114300" rtl="0" algn="l">
              <a:lnSpc>
                <a:spcPct val="115000"/>
              </a:lnSpc>
              <a:spcBef>
                <a:spcPts val="0"/>
              </a:spcBef>
              <a:spcAft>
                <a:spcPts val="0"/>
              </a:spcAft>
              <a:buSzPts val="1800"/>
              <a:buNone/>
            </a:pPr>
            <a:r>
              <a:t/>
            </a:r>
            <a:endParaRPr sz="1600">
              <a:solidFill>
                <a:schemeClr val="dk1"/>
              </a:solidFill>
            </a:endParaRPr>
          </a:p>
        </p:txBody>
      </p:sp>
      <p:sp>
        <p:nvSpPr>
          <p:cNvPr id="178" name="Google Shape;178;p4"/>
          <p:cNvSpPr txBox="1"/>
          <p:nvPr/>
        </p:nvSpPr>
        <p:spPr>
          <a:xfrm>
            <a:off x="289652" y="793355"/>
            <a:ext cx="485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Roboto"/>
                <a:ea typeface="Roboto"/>
                <a:cs typeface="Roboto"/>
                <a:sym typeface="Roboto"/>
              </a:rPr>
              <a:t>ALGORITHM</a:t>
            </a:r>
            <a:endParaRPr i="0" sz="2000" u="none" cap="none" strike="noStrike">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RAMASAMY</dc:creator>
</cp:coreProperties>
</file>